
<file path=[Content_Types].xml><?xml version="1.0" encoding="utf-8"?>
<Types xmlns="http://schemas.openxmlformats.org/package/2006/content-types">
  <Default Extension="gif" ContentType="image/gi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94" r:id="rId2"/>
    <p:sldId id="257" r:id="rId3"/>
    <p:sldId id="258" r:id="rId4"/>
    <p:sldId id="259" r:id="rId5"/>
    <p:sldId id="435" r:id="rId6"/>
    <p:sldId id="260" r:id="rId7"/>
    <p:sldId id="5597" r:id="rId8"/>
    <p:sldId id="263" r:id="rId9"/>
    <p:sldId id="5598" r:id="rId10"/>
    <p:sldId id="5600" r:id="rId11"/>
    <p:sldId id="5599" r:id="rId12"/>
    <p:sldId id="295" r:id="rId13"/>
    <p:sldId id="5601" r:id="rId14"/>
    <p:sldId id="5603" r:id="rId15"/>
    <p:sldId id="5602" r:id="rId16"/>
    <p:sldId id="293" r:id="rId17"/>
  </p:sldIdLst>
  <p:sldSz cx="12192000" cy="6858000"/>
  <p:notesSz cx="6858000" cy="9144000"/>
  <p:defaultText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8A51600F-8274-C980-B21F-D3C82110C5AF}" name="Maria Valeria Matteo" initials="MVM" userId="S::mariavaleria.matteo@guest.policlinicogemelli.it::a71c6eed-3388-458d-b51e-3cce69c4dc20" providerId="AD"/>
</p188:authorLst>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6" autoAdjust="0"/>
    <p:restoredTop sz="94333" autoAdjust="0"/>
  </p:normalViewPr>
  <p:slideViewPr>
    <p:cSldViewPr snapToGrid="0">
      <p:cViewPr varScale="1">
        <p:scale>
          <a:sx n="40" d="100"/>
          <a:sy n="40" d="100"/>
        </p:scale>
        <p:origin x="51" y="78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microsoft.com/office/2018/10/relationships/authors" Target="authors.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it-IT"/>
          </a:p>
        </p:txBody>
      </p:sp>
      <p:sp>
        <p:nvSpPr>
          <p:cNvPr id="3" name="Segnaposto dat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AB3F553-F32F-4AB5-B604-18D313DDC28E}" type="datetimeFigureOut">
              <a:rPr lang="it-IT" smtClean="0"/>
              <a:t>12/05/2025</a:t>
            </a:fld>
            <a:endParaRPr lang="it-IT"/>
          </a:p>
        </p:txBody>
      </p:sp>
      <p:sp>
        <p:nvSpPr>
          <p:cNvPr id="4" name="Segnaposto immagin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it-IT"/>
          </a:p>
        </p:txBody>
      </p:sp>
      <p:sp>
        <p:nvSpPr>
          <p:cNvPr id="5" name="Segnaposto note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6" name="Segnaposto piè di pa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it-IT"/>
          </a:p>
        </p:txBody>
      </p:sp>
      <p:sp>
        <p:nvSpPr>
          <p:cNvPr id="7" name="Segnaposto numero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ABF7584-BF30-4F04-8CF4-8885D8D81E24}" type="slidenum">
              <a:rPr lang="it-IT" smtClean="0"/>
              <a:t>‹N›</a:t>
            </a:fld>
            <a:endParaRPr lang="it-IT"/>
          </a:p>
        </p:txBody>
      </p:sp>
    </p:spTree>
    <p:extLst>
      <p:ext uri="{BB962C8B-B14F-4D97-AF65-F5344CB8AC3E}">
        <p14:creationId xmlns:p14="http://schemas.microsoft.com/office/powerpoint/2010/main" val="362872409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r>
              <a:rPr kumimoji="0" lang="it-IT" altLang="it-IT" sz="1200" b="0" i="0" u="none" strike="noStrike" cap="none" normalizeH="0" baseline="0" dirty="0">
                <a:ln>
                  <a:noFill/>
                </a:ln>
                <a:solidFill>
                  <a:schemeClr val="tx1"/>
                </a:solidFill>
                <a:effectLst/>
                <a:latin typeface="Arial" panose="020B0604020202020204" pitchFamily="34" charset="0"/>
              </a:rPr>
              <a:t>– pasti abbondanti, cibi grassi, alcol, cioccolato, caffè.</a:t>
            </a:r>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2</a:t>
            </a:fld>
            <a:endParaRPr lang="it-IT"/>
          </a:p>
        </p:txBody>
      </p:sp>
    </p:spTree>
    <p:extLst>
      <p:ext uri="{BB962C8B-B14F-4D97-AF65-F5344CB8AC3E}">
        <p14:creationId xmlns:p14="http://schemas.microsoft.com/office/powerpoint/2010/main" val="282688942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3</a:t>
            </a:fld>
            <a:endParaRPr lang="it-IT"/>
          </a:p>
        </p:txBody>
      </p:sp>
    </p:spTree>
    <p:extLst>
      <p:ext uri="{BB962C8B-B14F-4D97-AF65-F5344CB8AC3E}">
        <p14:creationId xmlns:p14="http://schemas.microsoft.com/office/powerpoint/2010/main" val="370385060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4</a:t>
            </a:fld>
            <a:endParaRPr lang="it-IT"/>
          </a:p>
        </p:txBody>
      </p:sp>
    </p:spTree>
    <p:extLst>
      <p:ext uri="{BB962C8B-B14F-4D97-AF65-F5344CB8AC3E}">
        <p14:creationId xmlns:p14="http://schemas.microsoft.com/office/powerpoint/2010/main" val="415125535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it-IT" dirty="0"/>
              <a:t>Una </a:t>
            </a:r>
            <a:r>
              <a:rPr lang="it-IT" b="1" dirty="0"/>
              <a:t>Rete Neurale Artificiale (ANN)</a:t>
            </a:r>
            <a:r>
              <a:rPr lang="it-IT" dirty="0"/>
              <a:t> è un modello computazionale ispirato alla struttura e al funzionamento del cervello umano. È composta da strati di unità interconnesse chiamate </a:t>
            </a:r>
            <a:r>
              <a:rPr lang="it-IT" b="1" dirty="0"/>
              <a:t>neuroni</a:t>
            </a:r>
            <a:r>
              <a:rPr lang="it-IT" dirty="0"/>
              <a:t> o </a:t>
            </a:r>
            <a:r>
              <a:rPr lang="it-IT" b="1" dirty="0"/>
              <a:t>nodi</a:t>
            </a:r>
            <a:r>
              <a:rPr lang="it-IT" dirty="0"/>
              <a:t>, che elaborano i dati simulando il modo in cui i neuroni reali trasmettono segnali.</a:t>
            </a:r>
          </a:p>
          <a:p>
            <a:r>
              <a:rPr lang="it-IT" b="1" dirty="0"/>
              <a:t>Componenti principali di una ANN:</a:t>
            </a:r>
          </a:p>
          <a:p>
            <a:pPr>
              <a:buFont typeface="+mj-lt"/>
              <a:buAutoNum type="arabicPeriod"/>
            </a:pPr>
            <a:r>
              <a:rPr lang="it-IT" b="1" dirty="0"/>
              <a:t>Strato di input</a:t>
            </a:r>
            <a:r>
              <a:rPr lang="it-IT" dirty="0"/>
              <a:t>:</a:t>
            </a:r>
          </a:p>
          <a:p>
            <a:pPr marL="742950" lvl="1" indent="-285750">
              <a:buFont typeface="+mj-lt"/>
              <a:buAutoNum type="arabicPeriod"/>
            </a:pPr>
            <a:r>
              <a:rPr lang="it-IT" dirty="0"/>
              <a:t>Riceve i dati iniziali (caratteristiche o variabili).</a:t>
            </a:r>
          </a:p>
          <a:p>
            <a:pPr marL="742950" lvl="1" indent="-285750">
              <a:buFont typeface="+mj-lt"/>
              <a:buAutoNum type="arabicPeriod"/>
            </a:pPr>
            <a:r>
              <a:rPr lang="it-IT" dirty="0"/>
              <a:t>Ogni neurone in questo strato rappresenta un singolo valore di input.</a:t>
            </a:r>
          </a:p>
          <a:p>
            <a:pPr>
              <a:buFont typeface="+mj-lt"/>
              <a:buAutoNum type="arabicPeriod"/>
            </a:pPr>
            <a:r>
              <a:rPr lang="it-IT" b="1" dirty="0"/>
              <a:t>Strati nascosti</a:t>
            </a:r>
            <a:r>
              <a:rPr lang="it-IT" dirty="0"/>
              <a:t>:</a:t>
            </a:r>
          </a:p>
          <a:p>
            <a:pPr marL="742950" lvl="1" indent="-285750">
              <a:buFont typeface="+mj-lt"/>
              <a:buAutoNum type="arabicPeriod"/>
            </a:pPr>
            <a:r>
              <a:rPr lang="it-IT" dirty="0"/>
              <a:t>Uno o più strati tra l’input e l’output.</a:t>
            </a:r>
          </a:p>
          <a:p>
            <a:pPr marL="742950" lvl="1" indent="-285750">
              <a:buFont typeface="+mj-lt"/>
              <a:buAutoNum type="arabicPeriod"/>
            </a:pPr>
            <a:r>
              <a:rPr lang="it-IT" dirty="0"/>
              <a:t>I neuroni in questi strati applicano funzioni matematiche (dette </a:t>
            </a:r>
            <a:r>
              <a:rPr lang="it-IT" b="1" dirty="0"/>
              <a:t>funzioni di attivazione</a:t>
            </a:r>
            <a:r>
              <a:rPr lang="it-IT" dirty="0"/>
              <a:t>) ai dati per rilevare schemi complessi.</a:t>
            </a:r>
          </a:p>
          <a:p>
            <a:pPr>
              <a:buFont typeface="+mj-lt"/>
              <a:buAutoNum type="arabicPeriod"/>
            </a:pPr>
            <a:r>
              <a:rPr lang="it-IT" b="1" dirty="0"/>
              <a:t>Strato di output</a:t>
            </a:r>
            <a:r>
              <a:rPr lang="it-IT" dirty="0"/>
              <a:t>:</a:t>
            </a:r>
          </a:p>
          <a:p>
            <a:pPr marL="742950" lvl="1" indent="-285750">
              <a:buFont typeface="+mj-lt"/>
              <a:buAutoNum type="arabicPeriod"/>
            </a:pPr>
            <a:r>
              <a:rPr lang="it-IT" dirty="0"/>
              <a:t>Produce il risultato finale (es. una classe per la classificazione, un valore per la regressione).</a:t>
            </a:r>
          </a:p>
          <a:p>
            <a:pPr marL="742950" lvl="1" indent="-285750">
              <a:buFont typeface="+mj-lt"/>
              <a:buAutoNum type="arabicPeriod"/>
            </a:pPr>
            <a:r>
              <a:rPr lang="it-IT" dirty="0"/>
              <a:t>Il numero di neuroni dipende dal tipo di compito.</a:t>
            </a:r>
          </a:p>
          <a:p>
            <a:pPr>
              <a:buFont typeface="+mj-lt"/>
              <a:buAutoNum type="arabicPeriod"/>
            </a:pPr>
            <a:r>
              <a:rPr lang="it-IT" b="1" dirty="0"/>
              <a:t>Pesi e </a:t>
            </a:r>
            <a:r>
              <a:rPr lang="it-IT" b="1" dirty="0" err="1"/>
              <a:t>bias</a:t>
            </a:r>
            <a:r>
              <a:rPr lang="it-IT" dirty="0"/>
              <a:t>:</a:t>
            </a:r>
          </a:p>
          <a:p>
            <a:pPr marL="742950" lvl="1" indent="-285750">
              <a:buFont typeface="+mj-lt"/>
              <a:buAutoNum type="arabicPeriod"/>
            </a:pPr>
            <a:r>
              <a:rPr lang="it-IT" dirty="0"/>
              <a:t>Le connessioni tra i neuroni hanno </a:t>
            </a:r>
            <a:r>
              <a:rPr lang="it-IT" b="1" dirty="0"/>
              <a:t>pesi</a:t>
            </a:r>
            <a:r>
              <a:rPr lang="it-IT" dirty="0"/>
              <a:t> associati (che regolano l’influenza degli input).</a:t>
            </a:r>
          </a:p>
          <a:p>
            <a:pPr marL="742950" lvl="1" indent="-285750">
              <a:buFont typeface="+mj-lt"/>
              <a:buAutoNum type="arabicPeriod"/>
            </a:pPr>
            <a:r>
              <a:rPr lang="it-IT" dirty="0"/>
              <a:t>Ogni neurone può anche avere un valore di </a:t>
            </a:r>
            <a:r>
              <a:rPr lang="it-IT" b="1" dirty="0" err="1"/>
              <a:t>bias</a:t>
            </a:r>
            <a:r>
              <a:rPr lang="it-IT" dirty="0"/>
              <a:t> per modificare l’uscita della funzione di attivazione.</a:t>
            </a:r>
          </a:p>
          <a:p>
            <a:pPr>
              <a:buFont typeface="+mj-lt"/>
              <a:buAutoNum type="arabicPeriod"/>
            </a:pPr>
            <a:r>
              <a:rPr lang="it-IT" b="1" dirty="0"/>
              <a:t>Funzione di attivazione</a:t>
            </a:r>
            <a:r>
              <a:rPr lang="it-IT" dirty="0"/>
              <a:t>:</a:t>
            </a:r>
          </a:p>
          <a:p>
            <a:pPr marL="742950" lvl="1" indent="-285750">
              <a:buFont typeface="+mj-lt"/>
              <a:buAutoNum type="arabicPeriod"/>
            </a:pPr>
            <a:r>
              <a:rPr lang="it-IT" dirty="0"/>
              <a:t>Introduce non-linearità, permettendo alla rete di modellare relazioni complesse.</a:t>
            </a:r>
          </a:p>
          <a:p>
            <a:pPr marL="742950" lvl="1" indent="-285750">
              <a:buFont typeface="+mj-lt"/>
              <a:buAutoNum type="arabicPeriod"/>
            </a:pPr>
            <a:r>
              <a:rPr lang="it-IT" dirty="0"/>
              <a:t>Funzioni comuni: </a:t>
            </a:r>
            <a:r>
              <a:rPr lang="it-IT" b="1" dirty="0" err="1"/>
              <a:t>ReLU</a:t>
            </a:r>
            <a:r>
              <a:rPr lang="it-IT" dirty="0"/>
              <a:t>, </a:t>
            </a:r>
            <a:r>
              <a:rPr lang="it-IT" b="1" dirty="0" err="1"/>
              <a:t>Sigmoide</a:t>
            </a:r>
            <a:r>
              <a:rPr lang="it-IT" dirty="0"/>
              <a:t>, </a:t>
            </a:r>
            <a:r>
              <a:rPr lang="it-IT" b="1" dirty="0" err="1"/>
              <a:t>Tanh</a:t>
            </a:r>
            <a:r>
              <a:rPr lang="it-IT" dirty="0"/>
              <a:t>.</a:t>
            </a:r>
          </a:p>
          <a:p>
            <a:pPr>
              <a:buFont typeface="+mj-lt"/>
              <a:buAutoNum type="arabicPeriod"/>
            </a:pPr>
            <a:r>
              <a:rPr lang="it-IT" b="1" dirty="0"/>
              <a:t>Apprendimento (Training)</a:t>
            </a:r>
            <a:r>
              <a:rPr lang="it-IT" dirty="0"/>
              <a:t>:</a:t>
            </a:r>
          </a:p>
          <a:p>
            <a:pPr marL="742950" lvl="1" indent="-285750">
              <a:buFont typeface="+mj-lt"/>
              <a:buAutoNum type="arabicPeriod"/>
            </a:pPr>
            <a:r>
              <a:rPr lang="it-IT" dirty="0"/>
              <a:t>La rete aggiusta i suoi pesi e </a:t>
            </a:r>
            <a:r>
              <a:rPr lang="it-IT" dirty="0" err="1"/>
              <a:t>bias</a:t>
            </a:r>
            <a:r>
              <a:rPr lang="it-IT" dirty="0"/>
              <a:t> utilizzando la </a:t>
            </a:r>
            <a:r>
              <a:rPr lang="it-IT" b="1" dirty="0" err="1"/>
              <a:t>backpropagation</a:t>
            </a:r>
            <a:r>
              <a:rPr lang="it-IT" dirty="0"/>
              <a:t> e un algoritmo di ottimizzazione (come la </a:t>
            </a:r>
            <a:r>
              <a:rPr lang="it-IT" b="1" dirty="0"/>
              <a:t>discesa del gradiente</a:t>
            </a:r>
            <a:r>
              <a:rPr lang="it-IT" dirty="0"/>
              <a:t>) per minimizzare l’errore sui dati di addestramento.</a:t>
            </a:r>
          </a:p>
          <a:p>
            <a:r>
              <a:rPr lang="it-IT" b="1" dirty="0"/>
              <a:t>A cosa servono le ANN:</a:t>
            </a:r>
          </a:p>
          <a:p>
            <a:pPr>
              <a:buFont typeface="Arial" panose="020B0604020202020204" pitchFamily="34" charset="0"/>
              <a:buChar char="•"/>
            </a:pPr>
            <a:r>
              <a:rPr lang="it-IT" dirty="0"/>
              <a:t>Riconoscimento di immagini e voce</a:t>
            </a:r>
          </a:p>
          <a:p>
            <a:pPr>
              <a:buFont typeface="Arial" panose="020B0604020202020204" pitchFamily="34" charset="0"/>
              <a:buChar char="•"/>
            </a:pPr>
            <a:r>
              <a:rPr lang="it-IT" dirty="0"/>
              <a:t>Elaborazione del linguaggio naturale</a:t>
            </a:r>
          </a:p>
          <a:p>
            <a:pPr>
              <a:buFont typeface="Arial" panose="020B0604020202020204" pitchFamily="34" charset="0"/>
              <a:buChar char="•"/>
            </a:pPr>
            <a:r>
              <a:rPr lang="it-IT" dirty="0"/>
              <a:t>Analisi predittiva</a:t>
            </a:r>
          </a:p>
          <a:p>
            <a:pPr>
              <a:buFont typeface="Arial" panose="020B0604020202020204" pitchFamily="34" charset="0"/>
              <a:buChar char="•"/>
            </a:pPr>
            <a:r>
              <a:rPr lang="it-IT" dirty="0"/>
              <a:t>Giochi intelligenti (es. </a:t>
            </a:r>
            <a:r>
              <a:rPr lang="it-IT" dirty="0" err="1"/>
              <a:t>AlphaGo</a:t>
            </a:r>
            <a:r>
              <a:rPr lang="it-IT" dirty="0"/>
              <a:t>)</a:t>
            </a:r>
          </a:p>
          <a:p>
            <a:pPr>
              <a:buFont typeface="Arial" panose="020B0604020202020204" pitchFamily="34" charset="0"/>
              <a:buChar char="•"/>
            </a:pPr>
            <a:r>
              <a:rPr lang="it-IT" dirty="0"/>
              <a:t>Veicoli autonomi</a:t>
            </a:r>
          </a:p>
          <a:p>
            <a:endParaRPr lang="en-US" dirty="0"/>
          </a:p>
        </p:txBody>
      </p:sp>
      <p:sp>
        <p:nvSpPr>
          <p:cNvPr id="4" name="Slide Number Placeholder 3"/>
          <p:cNvSpPr>
            <a:spLocks noGrp="1"/>
          </p:cNvSpPr>
          <p:nvPr>
            <p:ph type="sldNum" sz="quarter" idx="5"/>
          </p:nvPr>
        </p:nvSpPr>
        <p:spPr/>
        <p:txBody>
          <a:bodyPr/>
          <a:lstStyle/>
          <a:p>
            <a:fld id="{C6507E6E-739D-B245-96AB-851199D3DBE0}" type="slidenum">
              <a:rPr lang="en-US" smtClean="0"/>
              <a:t>5</a:t>
            </a:fld>
            <a:endParaRPr lang="en-US"/>
          </a:p>
        </p:txBody>
      </p:sp>
    </p:spTree>
    <p:extLst>
      <p:ext uri="{BB962C8B-B14F-4D97-AF65-F5344CB8AC3E}">
        <p14:creationId xmlns:p14="http://schemas.microsoft.com/office/powerpoint/2010/main" val="94082216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it-IT" sz="1800" dirty="0"/>
              <a:t>ANN: </a:t>
            </a:r>
            <a:r>
              <a:rPr lang="it-IT" sz="1800" dirty="0" err="1"/>
              <a:t>artificial</a:t>
            </a:r>
            <a:r>
              <a:rPr lang="it-IT" sz="1800" dirty="0"/>
              <a:t> </a:t>
            </a:r>
            <a:r>
              <a:rPr lang="it-IT" sz="1800" dirty="0" err="1"/>
              <a:t>neuronal</a:t>
            </a:r>
            <a:r>
              <a:rPr lang="it-IT" sz="1800" dirty="0"/>
              <a:t> network</a:t>
            </a:r>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dirty="0"/>
              <a:t>SVM: support </a:t>
            </a:r>
            <a:r>
              <a:rPr lang="it-IT" sz="1800" dirty="0" err="1"/>
              <a:t>vector</a:t>
            </a:r>
            <a:r>
              <a:rPr lang="it-IT" sz="1800" dirty="0"/>
              <a:t> machine</a:t>
            </a:r>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dirty="0" err="1"/>
              <a:t>CADe</a:t>
            </a:r>
            <a:r>
              <a:rPr lang="it-IT" sz="1800" dirty="0"/>
              <a:t>: computer </a:t>
            </a:r>
            <a:r>
              <a:rPr lang="it-IT" sz="1800" dirty="0" err="1"/>
              <a:t>assisted</a:t>
            </a:r>
            <a:r>
              <a:rPr lang="it-IT" sz="1800" dirty="0"/>
              <a:t> </a:t>
            </a:r>
            <a:r>
              <a:rPr lang="it-IT" sz="1800" dirty="0" err="1"/>
              <a:t>detection</a:t>
            </a:r>
            <a:endParaRPr lang="it-IT" sz="1800" dirty="0"/>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dirty="0"/>
              <a:t>ML: machine learning</a:t>
            </a:r>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dirty="0"/>
              <a:t>DL: deep learning</a:t>
            </a:r>
          </a:p>
          <a:p>
            <a:pPr marL="0" marR="0" lvl="0" indent="0" algn="l" defTabSz="914400" rtl="0" eaLnBrk="1" fontAlgn="auto" latinLnBrk="0" hangingPunct="1">
              <a:lnSpc>
                <a:spcPct val="100000"/>
              </a:lnSpc>
              <a:spcBef>
                <a:spcPts val="0"/>
              </a:spcBef>
              <a:spcAft>
                <a:spcPts val="0"/>
              </a:spcAft>
              <a:buClrTx/>
              <a:buSzTx/>
              <a:buFontTx/>
              <a:buNone/>
              <a:tabLst/>
              <a:defRPr/>
            </a:pPr>
            <a:endParaRPr lang="it-IT" sz="1800" dirty="0"/>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kern="100" dirty="0">
                <a:effectLst/>
                <a:latin typeface="Calibri" panose="020F0502020204030204" pitchFamily="34" charset="0"/>
                <a:ea typeface="Calibri" panose="020F0502020204030204" pitchFamily="34" charset="0"/>
                <a:cs typeface="Times New Roman" panose="02020603050405020304" pitchFamily="18" charset="0"/>
              </a:rPr>
              <a:t>Negli anni sono stati sviluppati diversi modelli di IA per incrementare la diagnosi e la classificazione endoscopica della MRGE basati su diversi modelli (ANN, SVM, DL, ML) che utilizzano come input sia dati sui sintomi che immagini endoscopiche.</a:t>
            </a:r>
          </a:p>
          <a:p>
            <a:pPr marL="0" marR="0" lvl="0" indent="0" algn="l" defTabSz="914400" rtl="0" eaLnBrk="1" fontAlgn="auto" latinLnBrk="0" hangingPunct="1">
              <a:lnSpc>
                <a:spcPct val="100000"/>
              </a:lnSpc>
              <a:spcBef>
                <a:spcPts val="0"/>
              </a:spcBef>
              <a:spcAft>
                <a:spcPts val="0"/>
              </a:spcAft>
              <a:buClrTx/>
              <a:buSzTx/>
              <a:buFontTx/>
              <a:buNone/>
              <a:tabLst/>
              <a:defRPr/>
            </a:pPr>
            <a:endParaRPr lang="it-IT"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it-IT" sz="1800" kern="100" dirty="0">
                <a:effectLst/>
                <a:latin typeface="Calibri" panose="020F0502020204030204" pitchFamily="34" charset="0"/>
                <a:ea typeface="Calibri" panose="020F0502020204030204" pitchFamily="34" charset="0"/>
                <a:cs typeface="Times New Roman" panose="02020603050405020304" pitchFamily="18" charset="0"/>
              </a:rPr>
              <a:t>Sono stati anche sviluppati modelli di ML per l</a:t>
            </a:r>
            <a:r>
              <a:rPr lang="it-IT" dirty="0"/>
              <a:t>’interpretazione dei dati di pH-impedenzometria è complessa e richiede tempo. Algoritmi di machine learning sono stati sviluppati per automatizzare l’analisi dei tracciati, con capacità di identificare eventi di reflusso acido e non acido, correlazioni sintomatiche e metriche come </a:t>
            </a:r>
            <a:r>
              <a:rPr lang="it-IT" b="0" dirty="0"/>
              <a:t>acid </a:t>
            </a:r>
            <a:r>
              <a:rPr lang="it-IT" b="0" dirty="0" err="1"/>
              <a:t>exposure</a:t>
            </a:r>
            <a:r>
              <a:rPr lang="it-IT" b="0" dirty="0"/>
              <a:t> time (AET) e </a:t>
            </a:r>
            <a:r>
              <a:rPr lang="it-IT" b="0" dirty="0" err="1"/>
              <a:t>number</a:t>
            </a:r>
            <a:r>
              <a:rPr lang="it-IT" b="0" dirty="0"/>
              <a:t> of </a:t>
            </a:r>
            <a:r>
              <a:rPr lang="it-IT" b="0" dirty="0" err="1"/>
              <a:t>reflux</a:t>
            </a:r>
            <a:r>
              <a:rPr lang="it-IT" b="0" dirty="0"/>
              <a:t> </a:t>
            </a:r>
            <a:r>
              <a:rPr lang="it-IT" b="0" dirty="0" err="1"/>
              <a:t>episodes</a:t>
            </a:r>
            <a:r>
              <a:rPr lang="it-IT" b="0" dirty="0"/>
              <a:t>.</a:t>
            </a:r>
          </a:p>
          <a:p>
            <a:pPr marL="0" marR="0" lvl="0" indent="0" algn="l" defTabSz="914400" rtl="0" eaLnBrk="1" fontAlgn="auto" latinLnBrk="0" hangingPunct="1">
              <a:lnSpc>
                <a:spcPct val="100000"/>
              </a:lnSpc>
              <a:spcBef>
                <a:spcPts val="0"/>
              </a:spcBef>
              <a:spcAft>
                <a:spcPts val="0"/>
              </a:spcAft>
              <a:buClrTx/>
              <a:buSzTx/>
              <a:buFontTx/>
              <a:buNone/>
              <a:tabLst/>
              <a:defRPr/>
            </a:pPr>
            <a:endParaRPr lang="it-IT"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6</a:t>
            </a:fld>
            <a:endParaRPr lang="it-IT"/>
          </a:p>
        </p:txBody>
      </p:sp>
    </p:spTree>
    <p:extLst>
      <p:ext uri="{BB962C8B-B14F-4D97-AF65-F5344CB8AC3E}">
        <p14:creationId xmlns:p14="http://schemas.microsoft.com/office/powerpoint/2010/main" val="116254074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kind of analysis can allow us to solve several task</a:t>
            </a:r>
          </a:p>
          <a:p>
            <a:endParaRPr lang="en-US" dirty="0"/>
          </a:p>
          <a:p>
            <a:r>
              <a:rPr lang="en-US" dirty="0"/>
              <a:t>This slides shows some surgical examples</a:t>
            </a:r>
          </a:p>
          <a:p>
            <a:endParaRPr lang="en-US" dirty="0"/>
          </a:p>
        </p:txBody>
      </p:sp>
      <p:sp>
        <p:nvSpPr>
          <p:cNvPr id="4" name="Slide Number Placeholder 3"/>
          <p:cNvSpPr>
            <a:spLocks noGrp="1"/>
          </p:cNvSpPr>
          <p:nvPr>
            <p:ph type="sldNum" sz="quarter" idx="5"/>
          </p:nvPr>
        </p:nvSpPr>
        <p:spPr/>
        <p:txBody>
          <a:bodyPr/>
          <a:lstStyle/>
          <a:p>
            <a:fld id="{E329C46F-BF69-4D4C-9570-0CE5DCAC5217}" type="slidenum">
              <a:rPr lang="en-US" smtClean="0"/>
              <a:t>7</a:t>
            </a:fld>
            <a:endParaRPr lang="en-US"/>
          </a:p>
        </p:txBody>
      </p:sp>
    </p:spTree>
    <p:extLst>
      <p:ext uri="{BB962C8B-B14F-4D97-AF65-F5344CB8AC3E}">
        <p14:creationId xmlns:p14="http://schemas.microsoft.com/office/powerpoint/2010/main" val="136294152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pPr algn="l"/>
            <a:endParaRPr lang="en-US" sz="1800" b="0" i="0" u="none" strike="noStrike" baseline="0" dirty="0">
              <a:latin typeface="AdvOTa018106b.B"/>
            </a:endParaRPr>
          </a:p>
          <a:p>
            <a:pPr algn="l"/>
            <a:endParaRPr lang="en-US" sz="1800" b="0" i="0" u="none" strike="noStrike" baseline="0" dirty="0">
              <a:latin typeface="AdvOTa018106b.B"/>
            </a:endParaRPr>
          </a:p>
          <a:p>
            <a:pPr algn="l"/>
            <a:r>
              <a:rPr lang="en-US" sz="1800" b="0" i="0" u="none" strike="noStrike" baseline="0" dirty="0">
                <a:latin typeface="AdvOTa018106b.B"/>
              </a:rPr>
              <a:t>I chatbots </a:t>
            </a:r>
            <a:r>
              <a:rPr lang="en-US" sz="1800" b="0" i="0" u="none" strike="noStrike" baseline="0" dirty="0" err="1">
                <a:latin typeface="AdvOTa018106b.B"/>
              </a:rPr>
              <a:t>basati</a:t>
            </a:r>
            <a:r>
              <a:rPr lang="en-US" sz="1800" b="0" i="0" u="none" strike="noStrike" baseline="0" dirty="0">
                <a:latin typeface="AdvOTa018106b.B"/>
              </a:rPr>
              <a:t> </a:t>
            </a:r>
            <a:r>
              <a:rPr lang="en-US" sz="1800" b="0" i="0" u="none" strike="noStrike" baseline="0" dirty="0" err="1">
                <a:latin typeface="AdvOTa018106b.B"/>
              </a:rPr>
              <a:t>sull’intelligenza</a:t>
            </a:r>
            <a:r>
              <a:rPr lang="en-US" sz="1800" b="0" i="0" u="none" strike="noStrike" baseline="0" dirty="0">
                <a:latin typeface="AdvOTa018106b.B"/>
              </a:rPr>
              <a:t> </a:t>
            </a:r>
            <a:r>
              <a:rPr lang="en-US" sz="1800" b="0" i="0" u="none" strike="noStrike" baseline="0" dirty="0" err="1">
                <a:latin typeface="AdvOTa018106b.B"/>
              </a:rPr>
              <a:t>artificiale</a:t>
            </a:r>
            <a:r>
              <a:rPr lang="en-US" sz="1800" b="0" i="0" u="none" strike="noStrike" baseline="0" dirty="0">
                <a:latin typeface="AdvOTa018106b.B"/>
              </a:rPr>
              <a:t> </a:t>
            </a:r>
            <a:r>
              <a:rPr lang="en-US" sz="1800" b="0" i="0" u="none" strike="noStrike" baseline="0" dirty="0" err="1">
                <a:latin typeface="AdvOTa018106b.B"/>
              </a:rPr>
              <a:t>sono</a:t>
            </a:r>
            <a:r>
              <a:rPr lang="en-US" sz="1800" b="0" i="0" u="none" strike="noStrike" baseline="0" dirty="0">
                <a:latin typeface="AdvOTa018106b.B"/>
              </a:rPr>
              <a:t> sempre </a:t>
            </a:r>
            <a:r>
              <a:rPr lang="en-US" sz="1800" b="0" i="0" u="none" strike="noStrike" baseline="0" dirty="0" err="1">
                <a:latin typeface="AdvOTa018106b.B"/>
              </a:rPr>
              <a:t>più</a:t>
            </a:r>
            <a:r>
              <a:rPr lang="en-US" sz="1800" b="0" i="0" u="none" strike="noStrike" baseline="0" dirty="0">
                <a:latin typeface="AdvOTa018106b.B"/>
              </a:rPr>
              <a:t> </a:t>
            </a:r>
            <a:r>
              <a:rPr lang="en-US" sz="1800" b="0" i="0" u="none" strike="noStrike" baseline="0" dirty="0" err="1">
                <a:latin typeface="AdvOTa018106b.B"/>
              </a:rPr>
              <a:t>popolari</a:t>
            </a:r>
            <a:r>
              <a:rPr lang="en-US" sz="1800" b="0" i="0" u="none" strike="noStrike" baseline="0" dirty="0">
                <a:latin typeface="AdvOTa018106b.B"/>
              </a:rPr>
              <a:t> e </a:t>
            </a:r>
            <a:r>
              <a:rPr lang="en-US" sz="1800" b="0" i="0" u="none" strike="noStrike" baseline="0" dirty="0" err="1">
                <a:latin typeface="AdvOTa018106b.B"/>
              </a:rPr>
              <a:t>potrebbero</a:t>
            </a:r>
            <a:r>
              <a:rPr lang="en-US" sz="1800" b="0" i="0" u="none" strike="noStrike" baseline="0" dirty="0">
                <a:latin typeface="AdvOTa018106b.B"/>
              </a:rPr>
              <a:t> </a:t>
            </a:r>
            <a:r>
              <a:rPr lang="en-US" sz="1800" b="0" i="0" u="none" strike="noStrike" baseline="0" dirty="0" err="1">
                <a:latin typeface="AdvOTa018106b.B"/>
              </a:rPr>
              <a:t>avere</a:t>
            </a:r>
            <a:r>
              <a:rPr lang="en-US" sz="1800" b="0" i="0" u="none" strike="noStrike" baseline="0" dirty="0">
                <a:latin typeface="AdvOTa018106b.B"/>
              </a:rPr>
              <a:t> un </a:t>
            </a:r>
            <a:r>
              <a:rPr lang="en-US" sz="1800" b="0" i="0" u="none" strike="noStrike" baseline="0" dirty="0" err="1">
                <a:latin typeface="AdvOTa018106b.B"/>
              </a:rPr>
              <a:t>ruolo</a:t>
            </a:r>
            <a:r>
              <a:rPr lang="en-US" sz="1800" b="0" i="0" u="none" strike="noStrike" baseline="0" dirty="0">
                <a:latin typeface="AdvOTa018106b.B"/>
              </a:rPr>
              <a:t> come </a:t>
            </a:r>
            <a:r>
              <a:rPr lang="en-US" sz="1800" b="0" i="0" u="none" strike="noStrike" baseline="0" dirty="0" err="1">
                <a:latin typeface="AdvOTa018106b.B"/>
              </a:rPr>
              <a:t>fonte</a:t>
            </a:r>
            <a:r>
              <a:rPr lang="en-US" sz="1800" b="0" i="0" u="none" strike="noStrike" baseline="0" dirty="0">
                <a:latin typeface="AdvOTa018106b.B"/>
              </a:rPr>
              <a:t> di </a:t>
            </a:r>
            <a:r>
              <a:rPr lang="en-US" sz="1800" b="0" i="0" u="none" strike="noStrike" baseline="0" dirty="0" err="1">
                <a:latin typeface="AdvOTa018106b.B"/>
              </a:rPr>
              <a:t>informazioni</a:t>
            </a:r>
            <a:r>
              <a:rPr lang="en-US" sz="1800" b="0" i="0" u="none" strike="noStrike" baseline="0" dirty="0">
                <a:latin typeface="AdvOTa018106b.B"/>
              </a:rPr>
              <a:t> per </a:t>
            </a:r>
            <a:r>
              <a:rPr lang="en-US" sz="1800" b="0" i="0" u="none" strike="noStrike" baseline="0" dirty="0" err="1">
                <a:latin typeface="AdvOTa018106b.B"/>
              </a:rPr>
              <a:t>i</a:t>
            </a:r>
            <a:r>
              <a:rPr lang="en-US" sz="1800" b="0" i="0" u="none" strike="noStrike" baseline="0" dirty="0">
                <a:latin typeface="AdvOTa018106b.B"/>
              </a:rPr>
              <a:t> </a:t>
            </a:r>
            <a:r>
              <a:rPr lang="en-US" sz="1800" b="0" i="0" u="none" strike="noStrike" baseline="0" dirty="0" err="1">
                <a:latin typeface="AdvOTa018106b.B"/>
              </a:rPr>
              <a:t>pazienti</a:t>
            </a:r>
            <a:r>
              <a:rPr lang="en-US" sz="1800" b="0" i="0" u="none" strike="noStrike" baseline="0" dirty="0">
                <a:latin typeface="AdvOTa018106b.B"/>
              </a:rPr>
              <a:t> e </a:t>
            </a:r>
            <a:r>
              <a:rPr lang="en-US" sz="1800" b="0" i="0" u="none" strike="noStrike" baseline="0" dirty="0" err="1">
                <a:latin typeface="AdvOTa018106b.B"/>
              </a:rPr>
              <a:t>strumento</a:t>
            </a:r>
            <a:r>
              <a:rPr lang="en-US" sz="1800" b="0" i="0" u="none" strike="noStrike" baseline="0" dirty="0">
                <a:latin typeface="AdvOTa018106b.B"/>
              </a:rPr>
              <a:t> per I </a:t>
            </a:r>
            <a:r>
              <a:rPr lang="en-US" sz="1800" b="0" i="0" u="none" strike="noStrike" baseline="0" dirty="0" err="1">
                <a:latin typeface="AdvOTa018106b.B"/>
              </a:rPr>
              <a:t>clinici</a:t>
            </a:r>
            <a:r>
              <a:rPr lang="en-US" sz="1800" b="0" i="0" u="none" strike="noStrike" baseline="0" dirty="0">
                <a:latin typeface="AdvOTa018106b.B"/>
              </a:rPr>
              <a:t>.</a:t>
            </a:r>
          </a:p>
          <a:p>
            <a:pPr algn="l"/>
            <a:endParaRPr lang="en-US" sz="1800" b="0" i="0" u="none" strike="noStrike" baseline="0" dirty="0">
              <a:latin typeface="AdvOTa018106b.B"/>
            </a:endParaRPr>
          </a:p>
          <a:p>
            <a:pPr algn="l"/>
            <a:r>
              <a:rPr lang="en-US" sz="1800" b="0" i="0" u="none" strike="noStrike" baseline="0" dirty="0">
                <a:latin typeface="AdvOTa018106b.B"/>
              </a:rPr>
              <a:t>In </a:t>
            </a:r>
            <a:r>
              <a:rPr lang="en-US" sz="1800" b="0" i="0" u="none" strike="noStrike" baseline="0" dirty="0" err="1">
                <a:latin typeface="AdvOTa018106b.B"/>
              </a:rPr>
              <a:t>questo</a:t>
            </a:r>
            <a:r>
              <a:rPr lang="en-US" sz="1800" b="0" i="0" u="none" strike="noStrike" baseline="0" dirty="0">
                <a:latin typeface="AdvOTa018106b.B"/>
              </a:rPr>
              <a:t> studio </a:t>
            </a:r>
            <a:r>
              <a:rPr lang="en-US" sz="1800" b="0" i="0" u="none" strike="noStrike" baseline="0" dirty="0" err="1">
                <a:latin typeface="AdvOTa018106b.B"/>
              </a:rPr>
              <a:t>hanno</a:t>
            </a:r>
            <a:r>
              <a:rPr lang="en-US" sz="1800" b="0" i="0" u="none" strike="noStrike" baseline="0" dirty="0">
                <a:latin typeface="AdvOTa018106b.B"/>
              </a:rPr>
              <a:t> </a:t>
            </a:r>
            <a:r>
              <a:rPr lang="en-US" sz="1800" b="0" i="0" u="none" strike="noStrike" baseline="0" dirty="0" err="1">
                <a:latin typeface="AdvOTa018106b.B"/>
              </a:rPr>
              <a:t>valutato</a:t>
            </a:r>
            <a:r>
              <a:rPr lang="en-US" sz="1800" b="0" i="0" u="none" strike="noStrike" baseline="0" dirty="0">
                <a:latin typeface="AdvOTa018106b.B"/>
              </a:rPr>
              <a:t> </a:t>
            </a:r>
            <a:r>
              <a:rPr lang="en-US" sz="1800" b="0" i="0" u="none" strike="noStrike" baseline="0" dirty="0" err="1">
                <a:latin typeface="AdvOTa018106b.B"/>
              </a:rPr>
              <a:t>l’appropriatezza</a:t>
            </a:r>
            <a:r>
              <a:rPr lang="en-US" sz="1800" b="0" i="0" u="none" strike="noStrike" baseline="0" dirty="0">
                <a:latin typeface="AdvOTa018106b.B"/>
              </a:rPr>
              <a:t> di </a:t>
            </a:r>
            <a:r>
              <a:rPr lang="en-US" sz="1800" b="0" i="0" u="none" strike="noStrike" baseline="0" dirty="0" err="1">
                <a:latin typeface="AdvOTa018106b.B"/>
              </a:rPr>
              <a:t>ChatGPT</a:t>
            </a:r>
            <a:r>
              <a:rPr lang="en-US" sz="1800" b="0" i="0" u="none" strike="noStrike" baseline="0" dirty="0">
                <a:latin typeface="AdvOTa018106b.B"/>
              </a:rPr>
              <a:t> </a:t>
            </a:r>
            <a:r>
              <a:rPr lang="en-US" sz="1800" b="0" i="0" u="none" strike="noStrike" baseline="0" dirty="0" err="1">
                <a:latin typeface="AdvOTa018106b.B"/>
              </a:rPr>
              <a:t>nel</a:t>
            </a:r>
            <a:r>
              <a:rPr lang="en-US" sz="1800" b="0" i="0" u="none" strike="noStrike" baseline="0" dirty="0">
                <a:latin typeface="AdvOTa018106b.B"/>
              </a:rPr>
              <a:t> </a:t>
            </a:r>
            <a:r>
              <a:rPr lang="en-US" sz="1800" b="0" i="0" u="none" strike="noStrike" baseline="0" dirty="0" err="1">
                <a:latin typeface="AdvOTa018106b.B"/>
              </a:rPr>
              <a:t>rispondere</a:t>
            </a:r>
            <a:r>
              <a:rPr lang="en-US" sz="1800" b="0" i="0" u="none" strike="noStrike" baseline="0" dirty="0">
                <a:latin typeface="AdvOTa018106b.B"/>
              </a:rPr>
              <a:t> a </a:t>
            </a:r>
            <a:r>
              <a:rPr lang="en-US" sz="1800" b="0" i="0" u="none" strike="noStrike" baseline="0" dirty="0" err="1">
                <a:latin typeface="AdvOTa018106b.B"/>
              </a:rPr>
              <a:t>domande</a:t>
            </a:r>
            <a:r>
              <a:rPr lang="en-US" sz="1800" b="0" i="0" u="none" strike="noStrike" baseline="0" dirty="0">
                <a:latin typeface="AdvOTa018106b.B"/>
              </a:rPr>
              <a:t> </a:t>
            </a:r>
            <a:r>
              <a:rPr lang="en-US" sz="1800" b="0" i="0" u="none" strike="noStrike" baseline="0" dirty="0" err="1">
                <a:latin typeface="AdvOTa018106b.B"/>
              </a:rPr>
              <a:t>sulla</a:t>
            </a:r>
            <a:r>
              <a:rPr lang="en-US" sz="1800" b="0" i="0" u="none" strike="noStrike" baseline="0" dirty="0">
                <a:latin typeface="AdvOTa018106b.B"/>
              </a:rPr>
              <a:t> </a:t>
            </a:r>
            <a:r>
              <a:rPr lang="en-US" sz="1800" b="0" i="0" u="none" strike="noStrike" baseline="0" dirty="0" err="1">
                <a:latin typeface="AdvOTa018106b.B"/>
              </a:rPr>
              <a:t>gestione</a:t>
            </a:r>
            <a:r>
              <a:rPr lang="en-US" sz="1800" b="0" i="0" u="none" strike="noStrike" baseline="0" dirty="0">
                <a:latin typeface="AdvOTa018106b.B"/>
              </a:rPr>
              <a:t> del GERD (dx e </a:t>
            </a:r>
            <a:r>
              <a:rPr lang="en-US" sz="1800" b="0" i="0" u="none" strike="noStrike" baseline="0" dirty="0" err="1">
                <a:latin typeface="AdvOTa018106b.B"/>
              </a:rPr>
              <a:t>tx</a:t>
            </a:r>
            <a:r>
              <a:rPr lang="en-US" sz="1800" b="0" i="0" u="none" strike="noStrike" baseline="0" dirty="0">
                <a:latin typeface="AdvOTa018106b.B"/>
              </a:rPr>
              <a:t>) </a:t>
            </a:r>
            <a:r>
              <a:rPr lang="en-US" sz="1800" b="0" i="0" u="none" strike="noStrike" baseline="0" dirty="0" err="1">
                <a:latin typeface="AdvOTa018106b.B"/>
              </a:rPr>
              <a:t>basati</a:t>
            </a:r>
            <a:r>
              <a:rPr lang="en-US" sz="1800" b="0" i="0" u="none" strike="noStrike" baseline="0" dirty="0">
                <a:latin typeface="AdvOTa018106b.B"/>
              </a:rPr>
              <a:t> </a:t>
            </a:r>
            <a:r>
              <a:rPr lang="en-US" sz="1800" b="0" i="0" u="none" strike="noStrike" baseline="0" dirty="0" err="1">
                <a:latin typeface="AdvOTa018106b.B"/>
              </a:rPr>
              <a:t>su</a:t>
            </a:r>
            <a:r>
              <a:rPr lang="en-US" sz="1800" b="0" i="0" u="none" strike="noStrike" baseline="0" dirty="0">
                <a:latin typeface="AdvOTa018106b.B"/>
              </a:rPr>
              <a:t> </a:t>
            </a:r>
            <a:r>
              <a:rPr lang="en-US" sz="1800" b="0" i="0" u="none" strike="noStrike" baseline="0" dirty="0" err="1">
                <a:latin typeface="AdvOTa018106b.B"/>
              </a:rPr>
              <a:t>punti</a:t>
            </a:r>
            <a:r>
              <a:rPr lang="en-US" sz="1800" b="0" i="0" u="none" strike="noStrike" baseline="0" dirty="0">
                <a:latin typeface="AdvOTa018106b.B"/>
              </a:rPr>
              <a:t> </a:t>
            </a:r>
            <a:r>
              <a:rPr lang="en-US" sz="1800" b="0" i="0" u="none" strike="noStrike" baseline="0" dirty="0" err="1">
                <a:latin typeface="AdvOTa018106b.B"/>
              </a:rPr>
              <a:t>decisionali</a:t>
            </a:r>
            <a:r>
              <a:rPr lang="en-US" sz="1800" b="0" i="0" u="none" strike="noStrike" baseline="0" dirty="0">
                <a:latin typeface="AdvOTa018106b.B"/>
              </a:rPr>
              <a:t> </a:t>
            </a:r>
            <a:r>
              <a:rPr lang="en-US" sz="1800" b="0" i="0" u="none" strike="noStrike" baseline="0" dirty="0" err="1">
                <a:latin typeface="AdvOTa018106b.B"/>
              </a:rPr>
              <a:t>tratti</a:t>
            </a:r>
            <a:r>
              <a:rPr lang="en-US" sz="1800" b="0" i="0" u="none" strike="noStrike" baseline="0" dirty="0">
                <a:latin typeface="AdvOTa018106b.B"/>
              </a:rPr>
              <a:t> da line guide e consensus, le </a:t>
            </a:r>
            <a:r>
              <a:rPr lang="en-US" sz="1800" b="0" i="0" u="none" strike="noStrike" baseline="0" dirty="0" err="1">
                <a:latin typeface="AdvOTa018106b.B"/>
              </a:rPr>
              <a:t>risposte</a:t>
            </a:r>
            <a:r>
              <a:rPr lang="en-US" sz="1800" b="0" i="0" u="none" strike="noStrike" baseline="0" dirty="0">
                <a:latin typeface="AdvOTa018106b.B"/>
              </a:rPr>
              <a:t> </a:t>
            </a:r>
            <a:r>
              <a:rPr lang="en-US" sz="1800" b="0" i="0" u="none" strike="noStrike" baseline="0" dirty="0" err="1">
                <a:latin typeface="AdvOTa018106b.B"/>
              </a:rPr>
              <a:t>sono</a:t>
            </a:r>
            <a:r>
              <a:rPr lang="en-US" sz="1800" b="0" i="0" u="none" strike="noStrike" baseline="0" dirty="0">
                <a:latin typeface="AdvOTa018106b.B"/>
              </a:rPr>
              <a:t> state poi </a:t>
            </a:r>
            <a:r>
              <a:rPr lang="en-US" sz="1800" b="0" i="0" u="none" strike="noStrike" baseline="0" dirty="0" err="1">
                <a:latin typeface="AdvOTa018106b.B"/>
              </a:rPr>
              <a:t>valutate</a:t>
            </a:r>
            <a:r>
              <a:rPr lang="en-US" sz="1800" b="0" i="0" u="none" strike="noStrike" baseline="0" dirty="0">
                <a:latin typeface="AdvOTa018106b.B"/>
              </a:rPr>
              <a:t> da 3 </a:t>
            </a:r>
            <a:r>
              <a:rPr lang="en-US" sz="1800" b="0" i="0" u="none" strike="noStrike" baseline="0" dirty="0" err="1">
                <a:latin typeface="AdvOTa018106b.B"/>
              </a:rPr>
              <a:t>gastroenterologici</a:t>
            </a:r>
            <a:r>
              <a:rPr lang="en-US" sz="1800" b="0" i="0" u="none" strike="noStrike" baseline="0" dirty="0">
                <a:latin typeface="AdvOTa018106b.B"/>
              </a:rPr>
              <a:t> (in termini di </a:t>
            </a:r>
            <a:r>
              <a:rPr lang="en-US" sz="1800" b="0" i="0" u="none" strike="noStrike" baseline="0" dirty="0" err="1">
                <a:latin typeface="AdvOTa018106b.B"/>
              </a:rPr>
              <a:t>appropriatezza</a:t>
            </a:r>
            <a:r>
              <a:rPr lang="en-US" sz="1800" b="0" i="0" u="none" strike="noStrike" baseline="0" dirty="0">
                <a:latin typeface="AdvOTa018106b.B"/>
              </a:rPr>
              <a:t> e </a:t>
            </a:r>
            <a:r>
              <a:rPr lang="en-US" sz="1800" b="0" i="0" u="none" strike="noStrike" baseline="0" dirty="0" err="1">
                <a:latin typeface="AdvOTa018106b.B"/>
              </a:rPr>
              <a:t>specifificatà</a:t>
            </a:r>
            <a:r>
              <a:rPr lang="en-US" sz="1800" b="0" i="0" u="none" strike="noStrike" baseline="0" dirty="0">
                <a:latin typeface="AdvOTa018106b.B"/>
              </a:rPr>
              <a:t>)  e 8 </a:t>
            </a:r>
            <a:r>
              <a:rPr lang="en-US" sz="1800" b="0" i="0" u="none" strike="noStrike" baseline="0" dirty="0" err="1">
                <a:latin typeface="AdvOTa018106b.B"/>
              </a:rPr>
              <a:t>pazienti</a:t>
            </a:r>
            <a:r>
              <a:rPr lang="en-US" sz="1800" b="0" i="0" u="none" strike="noStrike" baseline="0" dirty="0">
                <a:latin typeface="AdvOTa018106b.B"/>
              </a:rPr>
              <a:t> (</a:t>
            </a:r>
            <a:r>
              <a:rPr lang="en-US" sz="1800" b="0" i="0" u="none" strike="noStrike" baseline="0" dirty="0" err="1">
                <a:latin typeface="AdvOTa018106b.B"/>
              </a:rPr>
              <a:t>comprensione</a:t>
            </a:r>
            <a:r>
              <a:rPr lang="en-US" sz="1800" b="0" i="0" u="none" strike="noStrike" baseline="0" dirty="0">
                <a:latin typeface="AdvOTa018106b.B"/>
              </a:rPr>
              <a:t> e </a:t>
            </a:r>
            <a:r>
              <a:rPr lang="en-US" sz="1800" b="0" i="0" u="none" strike="noStrike" baseline="0" dirty="0" err="1">
                <a:latin typeface="AdvOTa018106b.B"/>
              </a:rPr>
              <a:t>utilità</a:t>
            </a:r>
            <a:r>
              <a:rPr lang="en-US" sz="1800" b="0" i="0" u="none" strike="noStrike" baseline="0" dirty="0">
                <a:latin typeface="AdvOTa018106b.B"/>
              </a:rPr>
              <a:t>)</a:t>
            </a:r>
          </a:p>
          <a:p>
            <a:pPr algn="l"/>
            <a:endParaRPr lang="en-US" sz="1800" b="0" i="0" u="none" strike="noStrike" baseline="0" dirty="0">
              <a:latin typeface="AdvOTa018106b.B"/>
            </a:endParaRPr>
          </a:p>
          <a:p>
            <a:pPr algn="l"/>
            <a:r>
              <a:rPr lang="it-IT" sz="2800" b="0" i="0" dirty="0">
                <a:solidFill>
                  <a:srgbClr val="424242"/>
                </a:solidFill>
                <a:effectLst/>
                <a:latin typeface="Segoe Sans"/>
              </a:rPr>
              <a:t>Tuttavia, data l'incoerenza delle risposte osservate, le limitate indicazioni specifiche e gli errori di contenuto, tale implementazione non è fattibile al momento senza supervisione clinica.</a:t>
            </a:r>
            <a:endParaRPr lang="en-US" sz="1800" b="0" i="0" u="none" strike="noStrike" baseline="0" dirty="0">
              <a:latin typeface="AdvOTa018106b.B"/>
            </a:endParaRPr>
          </a:p>
        </p:txBody>
      </p:sp>
      <p:sp>
        <p:nvSpPr>
          <p:cNvPr id="4" name="Segnaposto numero diapositiva 3"/>
          <p:cNvSpPr>
            <a:spLocks noGrp="1"/>
          </p:cNvSpPr>
          <p:nvPr>
            <p:ph type="sldNum" sz="quarter" idx="5"/>
          </p:nvPr>
        </p:nvSpPr>
        <p:spPr/>
        <p:txBody>
          <a:bodyPr/>
          <a:lstStyle/>
          <a:p>
            <a:fld id="{1ABF7584-BF30-4F04-8CF4-8885D8D81E24}" type="slidenum">
              <a:rPr lang="it-IT" smtClean="0"/>
              <a:t>8</a:t>
            </a:fld>
            <a:endParaRPr lang="it-IT"/>
          </a:p>
        </p:txBody>
      </p:sp>
    </p:spTree>
    <p:extLst>
      <p:ext uri="{BB962C8B-B14F-4D97-AF65-F5344CB8AC3E}">
        <p14:creationId xmlns:p14="http://schemas.microsoft.com/office/powerpoint/2010/main" val="18724701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r>
              <a:rPr lang="it-IT" b="0" i="0" dirty="0">
                <a:solidFill>
                  <a:srgbClr val="424242"/>
                </a:solidFill>
                <a:effectLst/>
                <a:latin typeface="Segoe Sans"/>
              </a:rPr>
              <a:t>AI e ML sono stati efficacemente utilizzati in vari ambiti della sanità e promettono di predire e gestire l'obesità analizzando dati complessi sulla salute, identificando fattori di rischio e assistendo i medici nella cura dei pazienti obesi. Le tecniche includono modelli predittivi, analisi delle immagini per la valutazione dietetica, monitoraggio dell'obesità, chatbot AI e dispositivi indossabili. </a:t>
            </a:r>
          </a:p>
          <a:p>
            <a:endParaRPr lang="it-IT" b="0" i="0" dirty="0">
              <a:solidFill>
                <a:srgbClr val="424242"/>
              </a:solidFill>
              <a:effectLst/>
              <a:latin typeface="Segoe Sans"/>
            </a:endParaRPr>
          </a:p>
          <a:p>
            <a:r>
              <a:rPr lang="it-IT" b="0" i="0" dirty="0">
                <a:solidFill>
                  <a:srgbClr val="424242"/>
                </a:solidFill>
                <a:effectLst/>
                <a:latin typeface="Segoe Sans"/>
              </a:rPr>
              <a:t>Vi sono modelli di machine </a:t>
            </a:r>
            <a:r>
              <a:rPr lang="it-IT" b="0" i="0" dirty="0" err="1">
                <a:solidFill>
                  <a:srgbClr val="424242"/>
                </a:solidFill>
                <a:effectLst/>
                <a:latin typeface="Segoe Sans"/>
              </a:rPr>
              <a:t>learining</a:t>
            </a:r>
            <a:r>
              <a:rPr lang="it-IT" b="0" i="0" dirty="0">
                <a:solidFill>
                  <a:srgbClr val="424242"/>
                </a:solidFill>
                <a:effectLst/>
                <a:latin typeface="Segoe Sans"/>
              </a:rPr>
              <a:t> in grado di predire il rischio di obesità utilizzando dati</a:t>
            </a:r>
          </a:p>
          <a:p>
            <a:r>
              <a:rPr lang="it-IT" b="0" i="0" dirty="0">
                <a:solidFill>
                  <a:srgbClr val="424242"/>
                </a:solidFill>
                <a:effectLst/>
                <a:latin typeface="Segoe Sans"/>
              </a:rPr>
              <a:t>Tecnologie implementate dall’intelligenza artificiale come app che promuovono stili di vita sani in modo accattivante. Sistemi indossabili che danno info su dieta, attività fisica, sonno che incrementano il senso di responsabilizzazione del paziente e i cambiamenti dello stile </a:t>
            </a:r>
            <a:r>
              <a:rPr lang="it-IT" b="0" i="0" dirty="0" err="1">
                <a:solidFill>
                  <a:srgbClr val="424242"/>
                </a:solidFill>
                <a:effectLst/>
                <a:latin typeface="Segoe Sans"/>
              </a:rPr>
              <a:t>divita</a:t>
            </a:r>
            <a:r>
              <a:rPr lang="it-IT" b="0" i="0" dirty="0">
                <a:solidFill>
                  <a:srgbClr val="424242"/>
                </a:solidFill>
                <a:effectLst/>
                <a:latin typeface="Segoe Sans"/>
              </a:rPr>
              <a:t>)</a:t>
            </a:r>
          </a:p>
          <a:p>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9</a:t>
            </a:fld>
            <a:endParaRPr lang="it-IT"/>
          </a:p>
        </p:txBody>
      </p:sp>
    </p:spTree>
    <p:extLst>
      <p:ext uri="{BB962C8B-B14F-4D97-AF65-F5344CB8AC3E}">
        <p14:creationId xmlns:p14="http://schemas.microsoft.com/office/powerpoint/2010/main" val="219363705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pPr algn="l"/>
            <a:r>
              <a:rPr lang="en-US" sz="1800" b="0" i="0" u="none" strike="noStrike" baseline="0" dirty="0">
                <a:latin typeface="STIX-Regular"/>
              </a:rPr>
              <a:t>This study investigates the use of ChatGPT-4 in identifying suitable candidates for bariatric surgery</a:t>
            </a:r>
          </a:p>
          <a:p>
            <a:pPr algn="l"/>
            <a:r>
              <a:rPr lang="en-US" sz="1800" b="0" i="0" u="none" strike="noStrike" baseline="0" dirty="0">
                <a:latin typeface="STIX-Regular"/>
              </a:rPr>
              <a:t>and providing surgical recommendations to improve decision-making in obesity treatment amid the global obesity epidemic.</a:t>
            </a:r>
          </a:p>
          <a:p>
            <a:pPr algn="l"/>
            <a:r>
              <a:rPr lang="en-US" sz="1800" b="0" i="0" u="none" strike="noStrike" baseline="0" dirty="0">
                <a:latin typeface="MyriadPro-SemiboldSemiCn"/>
              </a:rPr>
              <a:t>Methods </a:t>
            </a:r>
            <a:r>
              <a:rPr lang="en-US" sz="1800" b="0" i="0" u="none" strike="noStrike" baseline="0" dirty="0">
                <a:latin typeface="STIX-Regular"/>
              </a:rPr>
              <a:t>We devised ten patient scenarios, thoughtfully encompassing a spectrum that spans from uncomplicated cases to</a:t>
            </a:r>
          </a:p>
          <a:p>
            <a:pPr algn="l"/>
            <a:r>
              <a:rPr lang="en-US" sz="1800" b="0" i="0" u="none" strike="noStrike" baseline="0" dirty="0">
                <a:latin typeface="STIX-Regular"/>
              </a:rPr>
              <a:t>more complex ones. Our objective was to delve into the decision-making process regarding the recommendation of bariatric</a:t>
            </a:r>
          </a:p>
          <a:p>
            <a:pPr algn="l"/>
            <a:r>
              <a:rPr lang="en-US" sz="1800" b="0" i="0" u="none" strike="noStrike" baseline="0" dirty="0">
                <a:latin typeface="STIX-Regular"/>
              </a:rPr>
              <a:t>surgery. From July 29th to August 10th, 2023, we conducted a voluntary online survey involving thirty prominent bariatric</a:t>
            </a:r>
          </a:p>
          <a:p>
            <a:pPr algn="l"/>
            <a:r>
              <a:rPr lang="en-US" sz="1800" b="0" i="0" u="none" strike="noStrike" baseline="0" dirty="0">
                <a:latin typeface="STIX-Regular"/>
              </a:rPr>
              <a:t>surgeons, ensuring that there was no predetermined bias in the selection of a specific type of bariatric surgery. This survey</a:t>
            </a:r>
          </a:p>
          <a:p>
            <a:pPr algn="l"/>
            <a:r>
              <a:rPr lang="en-US" sz="1800" b="0" i="0" u="none" strike="noStrike" baseline="0" dirty="0">
                <a:latin typeface="STIX-Regular"/>
              </a:rPr>
              <a:t>was designed to collect their insights on these scenarios and gain a deeper understanding of their professional experience</a:t>
            </a:r>
          </a:p>
          <a:p>
            <a:pPr algn="l"/>
            <a:r>
              <a:rPr lang="en-US" sz="1800" b="0" i="0" u="none" strike="noStrike" baseline="0" dirty="0">
                <a:latin typeface="STIX-Regular"/>
              </a:rPr>
              <a:t>and background in the field of bariatric surgery. Additionally, we consulted ChatGPT-4 in two separate conversations to</a:t>
            </a:r>
          </a:p>
          <a:p>
            <a:pPr algn="l"/>
            <a:r>
              <a:rPr lang="en-US" sz="1800" b="0" i="0" u="none" strike="noStrike" baseline="0" dirty="0">
                <a:latin typeface="STIX-Regular"/>
              </a:rPr>
              <a:t>evaluate its alignment with expert opinions on bariatric surgery options</a:t>
            </a:r>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11</a:t>
            </a:fld>
            <a:endParaRPr lang="it-IT"/>
          </a:p>
        </p:txBody>
      </p:sp>
    </p:spTree>
    <p:extLst>
      <p:ext uri="{BB962C8B-B14F-4D97-AF65-F5344CB8AC3E}">
        <p14:creationId xmlns:p14="http://schemas.microsoft.com/office/powerpoint/2010/main" val="12298587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5"/>
          </p:nvPr>
        </p:nvSpPr>
        <p:spPr/>
        <p:txBody>
          <a:bodyPr/>
          <a:lstStyle/>
          <a:p>
            <a:fld id="{1ABF7584-BF30-4F04-8CF4-8885D8D81E24}" type="slidenum">
              <a:rPr lang="it-IT" smtClean="0"/>
              <a:t>13</a:t>
            </a:fld>
            <a:endParaRPr lang="it-IT"/>
          </a:p>
        </p:txBody>
      </p:sp>
    </p:spTree>
    <p:extLst>
      <p:ext uri="{BB962C8B-B14F-4D97-AF65-F5344CB8AC3E}">
        <p14:creationId xmlns:p14="http://schemas.microsoft.com/office/powerpoint/2010/main" val="55703481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9C3634C-1F62-F65A-F563-DC18ACBE1607}"/>
              </a:ext>
            </a:extLst>
          </p:cNvPr>
          <p:cNvSpPr>
            <a:spLocks noGrp="1"/>
          </p:cNvSpPr>
          <p:nvPr>
            <p:ph type="ctrTitle"/>
          </p:nvPr>
        </p:nvSpPr>
        <p:spPr>
          <a:xfrm>
            <a:off x="1524000" y="1122363"/>
            <a:ext cx="9144000" cy="2387600"/>
          </a:xfrm>
        </p:spPr>
        <p:txBody>
          <a:bodyPr anchor="b"/>
          <a:lstStyle>
            <a:lvl1pPr algn="ctr">
              <a:defRPr sz="6000"/>
            </a:lvl1pPr>
          </a:lstStyle>
          <a:p>
            <a:r>
              <a:rPr lang="it-IT"/>
              <a:t>Fare clic per modificare lo stile del titolo dello schema</a:t>
            </a:r>
          </a:p>
        </p:txBody>
      </p:sp>
      <p:sp>
        <p:nvSpPr>
          <p:cNvPr id="3" name="Sottotitolo 2">
            <a:extLst>
              <a:ext uri="{FF2B5EF4-FFF2-40B4-BE49-F238E27FC236}">
                <a16:creationId xmlns:a16="http://schemas.microsoft.com/office/drawing/2014/main" id="{BFA939CC-DFAE-2413-984A-784BE01AD93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p>
        </p:txBody>
      </p:sp>
      <p:sp>
        <p:nvSpPr>
          <p:cNvPr id="4" name="Segnaposto data 3">
            <a:extLst>
              <a:ext uri="{FF2B5EF4-FFF2-40B4-BE49-F238E27FC236}">
                <a16:creationId xmlns:a16="http://schemas.microsoft.com/office/drawing/2014/main" id="{488EC052-61E0-89CA-E1F9-FDD072B57147}"/>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DA4F77B8-761F-7D12-31D6-8687FFAEE657}"/>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50B6D5C8-D573-4685-3D3F-D7DB19AD067C}"/>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1183936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3E71889F-F009-F6F8-7C74-4E79B77E37F6}"/>
              </a:ext>
            </a:extLst>
          </p:cNvPr>
          <p:cNvSpPr>
            <a:spLocks noGrp="1"/>
          </p:cNvSpPr>
          <p:nvPr>
            <p:ph type="title"/>
          </p:nvPr>
        </p:nvSpPr>
        <p:spPr/>
        <p:txBody>
          <a:body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0ED3F128-458C-E24A-DD02-9CF83D7F0E5C}"/>
              </a:ext>
            </a:extLst>
          </p:cNvPr>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A772FB51-D53B-0BBE-A778-3C2EA22A0F85}"/>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1484068E-F2DF-A6B5-6CEB-546284E301D3}"/>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678F8C8F-2D5E-755A-2171-DE3E7CEE4F30}"/>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393450537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7C4D61D4-4CF4-1E21-40C1-BF982013A05B}"/>
              </a:ext>
            </a:extLst>
          </p:cNvPr>
          <p:cNvSpPr>
            <a:spLocks noGrp="1"/>
          </p:cNvSpPr>
          <p:nvPr>
            <p:ph type="title"/>
          </p:nvPr>
        </p:nvSpPr>
        <p:spPr>
          <a:xfrm>
            <a:off x="831850" y="1709738"/>
            <a:ext cx="10515600" cy="2852737"/>
          </a:xfrm>
        </p:spPr>
        <p:txBody>
          <a:bodyPr anchor="b"/>
          <a:lstStyle>
            <a:lvl1pPr>
              <a:defRPr sz="6000"/>
            </a:lvl1pPr>
          </a:lstStyle>
          <a:p>
            <a:r>
              <a:rPr lang="it-IT"/>
              <a:t>Fare clic per modificare lo stile del titolo dello schema</a:t>
            </a:r>
          </a:p>
        </p:txBody>
      </p:sp>
      <p:sp>
        <p:nvSpPr>
          <p:cNvPr id="3" name="Segnaposto testo 2">
            <a:extLst>
              <a:ext uri="{FF2B5EF4-FFF2-40B4-BE49-F238E27FC236}">
                <a16:creationId xmlns:a16="http://schemas.microsoft.com/office/drawing/2014/main" id="{8F9D7E9C-3E11-32B1-BDD5-E346554BE2E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Fare clic per modificare gli stili del testo dello schema</a:t>
            </a:r>
          </a:p>
        </p:txBody>
      </p:sp>
      <p:sp>
        <p:nvSpPr>
          <p:cNvPr id="4" name="Segnaposto data 3">
            <a:extLst>
              <a:ext uri="{FF2B5EF4-FFF2-40B4-BE49-F238E27FC236}">
                <a16:creationId xmlns:a16="http://schemas.microsoft.com/office/drawing/2014/main" id="{9E9FF2D2-026C-0126-A188-646383DAE44D}"/>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CD98C1DF-A84D-1AA0-85CE-423026816940}"/>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AA0156BA-82EC-2222-96D8-704EE2E56567}"/>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89575276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01AF8513-1938-6657-511C-95242FAF6CDD}"/>
              </a:ext>
            </a:extLst>
          </p:cNvPr>
          <p:cNvSpPr>
            <a:spLocks noGrp="1"/>
          </p:cNvSpPr>
          <p:nvPr>
            <p:ph type="title"/>
          </p:nvPr>
        </p:nvSpPr>
        <p:spPr/>
        <p:txBody>
          <a:body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7DA181DE-BD77-78F5-C1A4-6426192483A1}"/>
              </a:ext>
            </a:extLst>
          </p:cNvPr>
          <p:cNvSpPr>
            <a:spLocks noGrp="1"/>
          </p:cNvSpPr>
          <p:nvPr>
            <p:ph sz="half" idx="1"/>
          </p:nvPr>
        </p:nvSpPr>
        <p:spPr>
          <a:xfrm>
            <a:off x="838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contenuto 3">
            <a:extLst>
              <a:ext uri="{FF2B5EF4-FFF2-40B4-BE49-F238E27FC236}">
                <a16:creationId xmlns:a16="http://schemas.microsoft.com/office/drawing/2014/main" id="{C990DE33-96A9-006A-06F2-DA2923FC2AF9}"/>
              </a:ext>
            </a:extLst>
          </p:cNvPr>
          <p:cNvSpPr>
            <a:spLocks noGrp="1"/>
          </p:cNvSpPr>
          <p:nvPr>
            <p:ph sz="half" idx="2"/>
          </p:nvPr>
        </p:nvSpPr>
        <p:spPr>
          <a:xfrm>
            <a:off x="6172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data 4">
            <a:extLst>
              <a:ext uri="{FF2B5EF4-FFF2-40B4-BE49-F238E27FC236}">
                <a16:creationId xmlns:a16="http://schemas.microsoft.com/office/drawing/2014/main" id="{B3D9BFF0-95AE-2989-7209-1D9DDB9DFC39}"/>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6" name="Segnaposto piè di pagina 5">
            <a:extLst>
              <a:ext uri="{FF2B5EF4-FFF2-40B4-BE49-F238E27FC236}">
                <a16:creationId xmlns:a16="http://schemas.microsoft.com/office/drawing/2014/main" id="{56E16B05-2406-8605-DE1E-67B62CB97A61}"/>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5B9F8996-3680-711B-3D4A-238D4D4A7696}"/>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12318583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EABC92B-FDE1-4925-E428-EF1B1E667F02}"/>
              </a:ext>
            </a:extLst>
          </p:cNvPr>
          <p:cNvSpPr>
            <a:spLocks noGrp="1"/>
          </p:cNvSpPr>
          <p:nvPr>
            <p:ph type="title"/>
          </p:nvPr>
        </p:nvSpPr>
        <p:spPr>
          <a:xfrm>
            <a:off x="839788" y="365125"/>
            <a:ext cx="10515600" cy="1325563"/>
          </a:xfrm>
        </p:spPr>
        <p:txBody>
          <a:bodyPr/>
          <a:lstStyle/>
          <a:p>
            <a:r>
              <a:rPr lang="it-IT"/>
              <a:t>Fare clic per modificare lo stile del titolo dello schema</a:t>
            </a:r>
          </a:p>
        </p:txBody>
      </p:sp>
      <p:sp>
        <p:nvSpPr>
          <p:cNvPr id="3" name="Segnaposto testo 2">
            <a:extLst>
              <a:ext uri="{FF2B5EF4-FFF2-40B4-BE49-F238E27FC236}">
                <a16:creationId xmlns:a16="http://schemas.microsoft.com/office/drawing/2014/main" id="{915DDCA4-1FFA-0D2D-66D5-EDA6D5627AB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Segnaposto contenuto 3">
            <a:extLst>
              <a:ext uri="{FF2B5EF4-FFF2-40B4-BE49-F238E27FC236}">
                <a16:creationId xmlns:a16="http://schemas.microsoft.com/office/drawing/2014/main" id="{11743E91-104A-0448-5382-322FA9A83527}"/>
              </a:ext>
            </a:extLst>
          </p:cNvPr>
          <p:cNvSpPr>
            <a:spLocks noGrp="1"/>
          </p:cNvSpPr>
          <p:nvPr>
            <p:ph sz="half" idx="2"/>
          </p:nvPr>
        </p:nvSpPr>
        <p:spPr>
          <a:xfrm>
            <a:off x="839788" y="2505075"/>
            <a:ext cx="5157787"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testo 4">
            <a:extLst>
              <a:ext uri="{FF2B5EF4-FFF2-40B4-BE49-F238E27FC236}">
                <a16:creationId xmlns:a16="http://schemas.microsoft.com/office/drawing/2014/main" id="{584C40B9-2F30-029B-A316-82732CA450B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Segnaposto contenuto 5">
            <a:extLst>
              <a:ext uri="{FF2B5EF4-FFF2-40B4-BE49-F238E27FC236}">
                <a16:creationId xmlns:a16="http://schemas.microsoft.com/office/drawing/2014/main" id="{1F88FDAD-6927-C284-AB62-DF24FC1B9F17}"/>
              </a:ext>
            </a:extLst>
          </p:cNvPr>
          <p:cNvSpPr>
            <a:spLocks noGrp="1"/>
          </p:cNvSpPr>
          <p:nvPr>
            <p:ph sz="quarter" idx="4"/>
          </p:nvPr>
        </p:nvSpPr>
        <p:spPr>
          <a:xfrm>
            <a:off x="6172200" y="2505075"/>
            <a:ext cx="5183188"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7" name="Segnaposto data 6">
            <a:extLst>
              <a:ext uri="{FF2B5EF4-FFF2-40B4-BE49-F238E27FC236}">
                <a16:creationId xmlns:a16="http://schemas.microsoft.com/office/drawing/2014/main" id="{A1700B0D-DB13-5E5A-45FD-812BE137052B}"/>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8" name="Segnaposto piè di pagina 7">
            <a:extLst>
              <a:ext uri="{FF2B5EF4-FFF2-40B4-BE49-F238E27FC236}">
                <a16:creationId xmlns:a16="http://schemas.microsoft.com/office/drawing/2014/main" id="{E8A675D3-8DCC-19BA-8477-09229F1E0E36}"/>
              </a:ext>
            </a:extLst>
          </p:cNvPr>
          <p:cNvSpPr>
            <a:spLocks noGrp="1"/>
          </p:cNvSpPr>
          <p:nvPr>
            <p:ph type="ftr" sz="quarter" idx="11"/>
          </p:nvPr>
        </p:nvSpPr>
        <p:spPr/>
        <p:txBody>
          <a:bodyPr/>
          <a:lstStyle/>
          <a:p>
            <a:endParaRPr lang="it-IT"/>
          </a:p>
        </p:txBody>
      </p:sp>
      <p:sp>
        <p:nvSpPr>
          <p:cNvPr id="9" name="Segnaposto numero diapositiva 8">
            <a:extLst>
              <a:ext uri="{FF2B5EF4-FFF2-40B4-BE49-F238E27FC236}">
                <a16:creationId xmlns:a16="http://schemas.microsoft.com/office/drawing/2014/main" id="{910714E6-C66C-B2F8-0E16-585B23F38D0A}"/>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415675026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7726154-BD10-0482-FE30-58901B33530C}"/>
              </a:ext>
            </a:extLst>
          </p:cNvPr>
          <p:cNvSpPr>
            <a:spLocks noGrp="1"/>
          </p:cNvSpPr>
          <p:nvPr>
            <p:ph type="title"/>
          </p:nvPr>
        </p:nvSpPr>
        <p:spPr/>
        <p:txBody>
          <a:bodyPr/>
          <a:lstStyle/>
          <a:p>
            <a:r>
              <a:rPr lang="it-IT"/>
              <a:t>Fare clic per modificare lo stile del titolo dello schema</a:t>
            </a:r>
          </a:p>
        </p:txBody>
      </p:sp>
      <p:sp>
        <p:nvSpPr>
          <p:cNvPr id="3" name="Segnaposto data 2">
            <a:extLst>
              <a:ext uri="{FF2B5EF4-FFF2-40B4-BE49-F238E27FC236}">
                <a16:creationId xmlns:a16="http://schemas.microsoft.com/office/drawing/2014/main" id="{A624B51D-A5ED-9EC1-BEA0-C9A75D167216}"/>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4" name="Segnaposto piè di pagina 3">
            <a:extLst>
              <a:ext uri="{FF2B5EF4-FFF2-40B4-BE49-F238E27FC236}">
                <a16:creationId xmlns:a16="http://schemas.microsoft.com/office/drawing/2014/main" id="{E739AEC5-4E3B-5BB1-BC88-23DC7D266BA9}"/>
              </a:ext>
            </a:extLst>
          </p:cNvPr>
          <p:cNvSpPr>
            <a:spLocks noGrp="1"/>
          </p:cNvSpPr>
          <p:nvPr>
            <p:ph type="ftr" sz="quarter" idx="11"/>
          </p:nvPr>
        </p:nvSpPr>
        <p:spPr/>
        <p:txBody>
          <a:bodyPr/>
          <a:lstStyle/>
          <a:p>
            <a:endParaRPr lang="it-IT"/>
          </a:p>
        </p:txBody>
      </p:sp>
      <p:sp>
        <p:nvSpPr>
          <p:cNvPr id="5" name="Segnaposto numero diapositiva 4">
            <a:extLst>
              <a:ext uri="{FF2B5EF4-FFF2-40B4-BE49-F238E27FC236}">
                <a16:creationId xmlns:a16="http://schemas.microsoft.com/office/drawing/2014/main" id="{E2CB932E-9637-D77E-93EB-B650BB6EB560}"/>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133140666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Segnaposto data 1">
            <a:extLst>
              <a:ext uri="{FF2B5EF4-FFF2-40B4-BE49-F238E27FC236}">
                <a16:creationId xmlns:a16="http://schemas.microsoft.com/office/drawing/2014/main" id="{A7521DE1-646A-A897-11E3-63D65FFD75BE}"/>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3" name="Segnaposto piè di pagina 2">
            <a:extLst>
              <a:ext uri="{FF2B5EF4-FFF2-40B4-BE49-F238E27FC236}">
                <a16:creationId xmlns:a16="http://schemas.microsoft.com/office/drawing/2014/main" id="{76539A08-1853-AEF7-47C4-6EC3831F8A43}"/>
              </a:ext>
            </a:extLst>
          </p:cNvPr>
          <p:cNvSpPr>
            <a:spLocks noGrp="1"/>
          </p:cNvSpPr>
          <p:nvPr>
            <p:ph type="ftr" sz="quarter" idx="11"/>
          </p:nvPr>
        </p:nvSpPr>
        <p:spPr/>
        <p:txBody>
          <a:bodyPr/>
          <a:lstStyle/>
          <a:p>
            <a:endParaRPr lang="it-IT"/>
          </a:p>
        </p:txBody>
      </p:sp>
      <p:sp>
        <p:nvSpPr>
          <p:cNvPr id="4" name="Segnaposto numero diapositiva 3">
            <a:extLst>
              <a:ext uri="{FF2B5EF4-FFF2-40B4-BE49-F238E27FC236}">
                <a16:creationId xmlns:a16="http://schemas.microsoft.com/office/drawing/2014/main" id="{4A865B86-748A-6765-2F2C-4260EB43685C}"/>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276962780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67B9E24-F9BF-33D3-AC8C-E2C10E17FD28}"/>
              </a:ext>
            </a:extLst>
          </p:cNvPr>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3A1BFAED-C024-1617-9671-4AE26917C3E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testo 3">
            <a:extLst>
              <a:ext uri="{FF2B5EF4-FFF2-40B4-BE49-F238E27FC236}">
                <a16:creationId xmlns:a16="http://schemas.microsoft.com/office/drawing/2014/main" id="{ECFA29AE-F495-1C1E-90E8-B19ACC1CB4F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a:extLst>
              <a:ext uri="{FF2B5EF4-FFF2-40B4-BE49-F238E27FC236}">
                <a16:creationId xmlns:a16="http://schemas.microsoft.com/office/drawing/2014/main" id="{05D7320A-0A84-EA73-910E-74EC89737C4E}"/>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6" name="Segnaposto piè di pagina 5">
            <a:extLst>
              <a:ext uri="{FF2B5EF4-FFF2-40B4-BE49-F238E27FC236}">
                <a16:creationId xmlns:a16="http://schemas.microsoft.com/office/drawing/2014/main" id="{69C49D81-8E44-F28E-C0A7-EC40D5B844A8}"/>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4CD3D363-F80F-F7C5-0226-46B2039DB9C4}"/>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253491283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52FFA31-E27B-03D4-E384-2C41BCE516CA}"/>
              </a:ext>
            </a:extLst>
          </p:cNvPr>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p>
        </p:txBody>
      </p:sp>
      <p:sp>
        <p:nvSpPr>
          <p:cNvPr id="3" name="Segnaposto immagine 2">
            <a:extLst>
              <a:ext uri="{FF2B5EF4-FFF2-40B4-BE49-F238E27FC236}">
                <a16:creationId xmlns:a16="http://schemas.microsoft.com/office/drawing/2014/main" id="{B84DB783-1559-3D25-A264-3D43FAD65030}"/>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a:extLst>
              <a:ext uri="{FF2B5EF4-FFF2-40B4-BE49-F238E27FC236}">
                <a16:creationId xmlns:a16="http://schemas.microsoft.com/office/drawing/2014/main" id="{7D7A5FD8-A345-7B9E-4A5F-422588BEDA5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a:extLst>
              <a:ext uri="{FF2B5EF4-FFF2-40B4-BE49-F238E27FC236}">
                <a16:creationId xmlns:a16="http://schemas.microsoft.com/office/drawing/2014/main" id="{5A15A9DA-2CF1-9BED-329A-5F43D0E2A84F}"/>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6" name="Segnaposto piè di pagina 5">
            <a:extLst>
              <a:ext uri="{FF2B5EF4-FFF2-40B4-BE49-F238E27FC236}">
                <a16:creationId xmlns:a16="http://schemas.microsoft.com/office/drawing/2014/main" id="{F1565A75-F218-8B1F-71A7-9C4C23A2744F}"/>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EB913DE6-7D0F-9CAB-C50B-83FBE237FF6B}"/>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45451715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85E37BD8-81AF-24BC-6868-AE5D8E7D0A06}"/>
              </a:ext>
            </a:extLst>
          </p:cNvPr>
          <p:cNvSpPr>
            <a:spLocks noGrp="1"/>
          </p:cNvSpPr>
          <p:nvPr>
            <p:ph type="title"/>
          </p:nvPr>
        </p:nvSpPr>
        <p:spPr/>
        <p:txBody>
          <a:bodyPr/>
          <a:lstStyle/>
          <a:p>
            <a:r>
              <a:rPr lang="it-IT"/>
              <a:t>Fare clic per modificare lo stile del titolo dello schema</a:t>
            </a:r>
          </a:p>
        </p:txBody>
      </p:sp>
      <p:sp>
        <p:nvSpPr>
          <p:cNvPr id="3" name="Segnaposto testo verticale 2">
            <a:extLst>
              <a:ext uri="{FF2B5EF4-FFF2-40B4-BE49-F238E27FC236}">
                <a16:creationId xmlns:a16="http://schemas.microsoft.com/office/drawing/2014/main" id="{2362A814-273A-E70E-6D63-C8191DAF19C6}"/>
              </a:ext>
            </a:extLst>
          </p:cNvPr>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94244605-86B0-072D-F29F-7BFDF861944C}"/>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B69FD3D9-6A4C-C2C7-D97D-02F5A206AC92}"/>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630D15DD-5CA9-C63E-BCB3-96CDF770BBF9}"/>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317914243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Titolo verticale 1">
            <a:extLst>
              <a:ext uri="{FF2B5EF4-FFF2-40B4-BE49-F238E27FC236}">
                <a16:creationId xmlns:a16="http://schemas.microsoft.com/office/drawing/2014/main" id="{4B645BC4-B6CC-C6DC-72FC-4A33C7DC7B59}"/>
              </a:ext>
            </a:extLst>
          </p:cNvPr>
          <p:cNvSpPr>
            <a:spLocks noGrp="1"/>
          </p:cNvSpPr>
          <p:nvPr>
            <p:ph type="title" orient="vert"/>
          </p:nvPr>
        </p:nvSpPr>
        <p:spPr>
          <a:xfrm>
            <a:off x="8724900" y="365125"/>
            <a:ext cx="2628900" cy="5811838"/>
          </a:xfrm>
        </p:spPr>
        <p:txBody>
          <a:bodyPr vert="eaVert"/>
          <a:lstStyle/>
          <a:p>
            <a:r>
              <a:rPr lang="it-IT"/>
              <a:t>Fare clic per modificare lo stile del titolo dello schema</a:t>
            </a:r>
          </a:p>
        </p:txBody>
      </p:sp>
      <p:sp>
        <p:nvSpPr>
          <p:cNvPr id="3" name="Segnaposto testo verticale 2">
            <a:extLst>
              <a:ext uri="{FF2B5EF4-FFF2-40B4-BE49-F238E27FC236}">
                <a16:creationId xmlns:a16="http://schemas.microsoft.com/office/drawing/2014/main" id="{82CE79CD-B2B8-7E9D-10F2-EA53C0C55BDD}"/>
              </a:ext>
            </a:extLst>
          </p:cNvPr>
          <p:cNvSpPr>
            <a:spLocks noGrp="1"/>
          </p:cNvSpPr>
          <p:nvPr>
            <p:ph type="body" orient="vert" idx="1"/>
          </p:nvPr>
        </p:nvSpPr>
        <p:spPr>
          <a:xfrm>
            <a:off x="838200" y="365125"/>
            <a:ext cx="7734300" cy="5811838"/>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F3FE10F9-56EE-1F78-B149-95EDD5645BD7}"/>
              </a:ext>
            </a:extLst>
          </p:cNvPr>
          <p:cNvSpPr>
            <a:spLocks noGrp="1"/>
          </p:cNvSpPr>
          <p:nvPr>
            <p:ph type="dt" sz="half" idx="10"/>
          </p:nvPr>
        </p:nvSpPr>
        <p:spPr/>
        <p:txBody>
          <a:body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830E371D-C500-74A7-C0A1-D587BFD88B7C}"/>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D092DEDD-1A51-9F21-194C-A5B96F5F33E4}"/>
              </a:ext>
            </a:extLst>
          </p:cNvPr>
          <p:cNvSpPr>
            <a:spLocks noGrp="1"/>
          </p:cNvSpPr>
          <p:nvPr>
            <p:ph type="sldNum" sz="quarter" idx="12"/>
          </p:nvPr>
        </p:nvSpPr>
        <p:spPr/>
        <p:txBody>
          <a:bodyPr/>
          <a:lstStyle/>
          <a:p>
            <a:fld id="{00BBFC7F-7BFD-4650-B612-DDC3AFD08C71}" type="slidenum">
              <a:rPr lang="it-IT" smtClean="0"/>
              <a:t>‹N›</a:t>
            </a:fld>
            <a:endParaRPr lang="it-IT"/>
          </a:p>
        </p:txBody>
      </p:sp>
    </p:spTree>
    <p:extLst>
      <p:ext uri="{BB962C8B-B14F-4D97-AF65-F5344CB8AC3E}">
        <p14:creationId xmlns:p14="http://schemas.microsoft.com/office/powerpoint/2010/main" val="244657721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userDrawn="1">
  <p:cSld name="1_Diapositiva titolo">
    <p:spTree>
      <p:nvGrpSpPr>
        <p:cNvPr id="1" name=""/>
        <p:cNvGrpSpPr/>
        <p:nvPr/>
      </p:nvGrpSpPr>
      <p:grpSpPr>
        <a:xfrm>
          <a:off x="0" y="0"/>
          <a:ext cx="0" cy="0"/>
          <a:chOff x="0" y="0"/>
          <a:chExt cx="0" cy="0"/>
        </a:xfrm>
      </p:grpSpPr>
      <p:sp>
        <p:nvSpPr>
          <p:cNvPr id="13" name="Parallelogramma 14">
            <a:extLst>
              <a:ext uri="{FF2B5EF4-FFF2-40B4-BE49-F238E27FC236}">
                <a16:creationId xmlns:a16="http://schemas.microsoft.com/office/drawing/2014/main" id="{F5AA8A10-E19C-430B-9D5D-8D12F92BFEC5}"/>
              </a:ext>
            </a:extLst>
          </p:cNvPr>
          <p:cNvSpPr/>
          <p:nvPr userDrawn="1"/>
        </p:nvSpPr>
        <p:spPr>
          <a:xfrm>
            <a:off x="7972121" y="0"/>
            <a:ext cx="2857500" cy="6858000"/>
          </a:xfrm>
          <a:prstGeom prst="parallelogram">
            <a:avLst>
              <a:gd name="adj" fmla="val 0"/>
            </a:avLst>
          </a:prstGeom>
          <a:solidFill>
            <a:schemeClr val="bg1">
              <a:lumMod val="95000"/>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rtl="0"/>
            <a:endParaRPr lang="it-IT" noProof="0" dirty="0"/>
          </a:p>
        </p:txBody>
      </p:sp>
      <p:sp>
        <p:nvSpPr>
          <p:cNvPr id="12" name="Rettangolo 11">
            <a:extLst>
              <a:ext uri="{FF2B5EF4-FFF2-40B4-BE49-F238E27FC236}">
                <a16:creationId xmlns:a16="http://schemas.microsoft.com/office/drawing/2014/main" id="{A7C93D4F-3003-4D58-9AFB-356A0F800F42}"/>
              </a:ext>
            </a:extLst>
          </p:cNvPr>
          <p:cNvSpPr/>
          <p:nvPr userDrawn="1"/>
        </p:nvSpPr>
        <p:spPr>
          <a:xfrm>
            <a:off x="5060941" y="0"/>
            <a:ext cx="153926" cy="6858000"/>
          </a:xfrm>
          <a:prstGeom prst="rect">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rtl="0"/>
            <a:endParaRPr lang="it-IT" noProof="0" dirty="0"/>
          </a:p>
        </p:txBody>
      </p:sp>
      <p:sp>
        <p:nvSpPr>
          <p:cNvPr id="4" name="Segnaposto data 3">
            <a:extLst>
              <a:ext uri="{FF2B5EF4-FFF2-40B4-BE49-F238E27FC236}">
                <a16:creationId xmlns:a16="http://schemas.microsoft.com/office/drawing/2014/main" id="{9925CCF1-92C0-4AF3-BFAF-4921631915AB}"/>
              </a:ext>
            </a:extLst>
          </p:cNvPr>
          <p:cNvSpPr>
            <a:spLocks noGrp="1"/>
          </p:cNvSpPr>
          <p:nvPr>
            <p:ph type="dt" sz="half" idx="10"/>
          </p:nvPr>
        </p:nvSpPr>
        <p:spPr/>
        <p:txBody>
          <a:bodyPr rtlCol="0"/>
          <a:lstStyle/>
          <a:p>
            <a:pPr rtl="0"/>
            <a:fld id="{C3F388D4-15DF-446A-91AA-72876CD48301}" type="datetime1">
              <a:rPr lang="it-IT" noProof="0" smtClean="0"/>
              <a:t>12/05/2025</a:t>
            </a:fld>
            <a:endParaRPr lang="it-IT" noProof="0" dirty="0"/>
          </a:p>
        </p:txBody>
      </p:sp>
      <p:sp>
        <p:nvSpPr>
          <p:cNvPr id="5" name="Segnaposto piè di pagina 4">
            <a:extLst>
              <a:ext uri="{FF2B5EF4-FFF2-40B4-BE49-F238E27FC236}">
                <a16:creationId xmlns:a16="http://schemas.microsoft.com/office/drawing/2014/main" id="{051A78A9-3DFF-4937-A9F2-5D8CF495F367}"/>
              </a:ext>
            </a:extLst>
          </p:cNvPr>
          <p:cNvSpPr>
            <a:spLocks noGrp="1"/>
          </p:cNvSpPr>
          <p:nvPr>
            <p:ph type="ftr" sz="quarter" idx="11"/>
          </p:nvPr>
        </p:nvSpPr>
        <p:spPr/>
        <p:txBody>
          <a:bodyPr rtlCol="0"/>
          <a:lstStyle/>
          <a:p>
            <a:pPr rtl="0"/>
            <a:r>
              <a:rPr lang="it-IT" noProof="0" dirty="0"/>
              <a:t>Piè di pagina</a:t>
            </a:r>
          </a:p>
        </p:txBody>
      </p:sp>
      <p:sp>
        <p:nvSpPr>
          <p:cNvPr id="6" name="Segnaposto numero diapositiva 5">
            <a:extLst>
              <a:ext uri="{FF2B5EF4-FFF2-40B4-BE49-F238E27FC236}">
                <a16:creationId xmlns:a16="http://schemas.microsoft.com/office/drawing/2014/main" id="{5FAEB271-5CC0-4759-BC6E-8BE53AB227C0}"/>
              </a:ext>
            </a:extLst>
          </p:cNvPr>
          <p:cNvSpPr>
            <a:spLocks noGrp="1"/>
          </p:cNvSpPr>
          <p:nvPr>
            <p:ph type="sldNum" sz="quarter" idx="12"/>
          </p:nvPr>
        </p:nvSpPr>
        <p:spPr/>
        <p:txBody>
          <a:bodyPr rtlCol="0"/>
          <a:lstStyle/>
          <a:p>
            <a:pPr rtl="0"/>
            <a:fld id="{3A98EE3D-8CD1-4C3F-BD1C-C98C9596463C}" type="slidenum">
              <a:rPr lang="it-IT" noProof="0" smtClean="0"/>
              <a:t>‹N›</a:t>
            </a:fld>
            <a:endParaRPr lang="it-IT" noProof="0" dirty="0"/>
          </a:p>
        </p:txBody>
      </p:sp>
      <p:sp>
        <p:nvSpPr>
          <p:cNvPr id="2" name="Titolo 1"/>
          <p:cNvSpPr>
            <a:spLocks noGrp="1"/>
          </p:cNvSpPr>
          <p:nvPr>
            <p:ph type="ctrTitle"/>
          </p:nvPr>
        </p:nvSpPr>
        <p:spPr>
          <a:xfrm>
            <a:off x="6629400" y="758952"/>
            <a:ext cx="4526280" cy="3227514"/>
          </a:xfrm>
        </p:spPr>
        <p:txBody>
          <a:bodyPr rtlCol="0" anchor="b">
            <a:normAutofit/>
          </a:bodyPr>
          <a:lstStyle>
            <a:lvl1pPr algn="l">
              <a:lnSpc>
                <a:spcPct val="90000"/>
              </a:lnSpc>
              <a:defRPr sz="6000" b="1" spc="-50" baseline="0">
                <a:solidFill>
                  <a:srgbClr val="013D61"/>
                </a:solidFill>
                <a:latin typeface="+mn-lt"/>
              </a:defRPr>
            </a:lvl1pPr>
          </a:lstStyle>
          <a:p>
            <a:pPr rtl="0"/>
            <a:r>
              <a:rPr lang="it-IT" noProof="0" dirty="0"/>
              <a:t>Fare clic per modificare lo stile del titolo dello schema</a:t>
            </a:r>
          </a:p>
        </p:txBody>
      </p:sp>
      <p:sp>
        <p:nvSpPr>
          <p:cNvPr id="3" name="Sottotitolo 2"/>
          <p:cNvSpPr>
            <a:spLocks noGrp="1"/>
          </p:cNvSpPr>
          <p:nvPr>
            <p:ph type="subTitle" idx="1"/>
          </p:nvPr>
        </p:nvSpPr>
        <p:spPr>
          <a:xfrm>
            <a:off x="6632171" y="4508500"/>
            <a:ext cx="4526280" cy="1279652"/>
          </a:xfrm>
        </p:spPr>
        <p:txBody>
          <a:bodyPr lIns="91440" rIns="91440" rtlCol="0">
            <a:normAutofit/>
          </a:bodyPr>
          <a:lstStyle>
            <a:lvl1pPr marL="0" indent="0" algn="l">
              <a:buNone/>
              <a:defRPr sz="2400" cap="all" spc="200" baseline="0">
                <a:solidFill>
                  <a:schemeClr val="tx1">
                    <a:lumMod val="75000"/>
                    <a:lumOff val="25000"/>
                  </a:schemeClr>
                </a:solidFill>
                <a:latin typeface="+mn-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pPr rtl="0"/>
            <a:r>
              <a:rPr lang="it-IT" noProof="0" dirty="0"/>
              <a:t>Fare clic per modificare lo stile del sottotitolo dello schema</a:t>
            </a:r>
          </a:p>
        </p:txBody>
      </p:sp>
      <p:sp>
        <p:nvSpPr>
          <p:cNvPr id="11" name="Rettangolo 10">
            <a:extLst>
              <a:ext uri="{FF2B5EF4-FFF2-40B4-BE49-F238E27FC236}">
                <a16:creationId xmlns:a16="http://schemas.microsoft.com/office/drawing/2014/main" id="{6D3E1BBA-670B-4CAE-B839-50ADB23DDBC6}"/>
              </a:ext>
            </a:extLst>
          </p:cNvPr>
          <p:cNvSpPr/>
          <p:nvPr userDrawn="1"/>
        </p:nvSpPr>
        <p:spPr>
          <a:xfrm>
            <a:off x="4984836" y="3841"/>
            <a:ext cx="153926" cy="6858000"/>
          </a:xfrm>
          <a:prstGeom prst="rect">
            <a:avLst/>
          </a:prstGeom>
          <a:solidFill>
            <a:srgbClr val="00ACB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rtl="0"/>
            <a:endParaRPr lang="it-IT" noProof="0" dirty="0"/>
          </a:p>
        </p:txBody>
      </p:sp>
      <p:pic>
        <p:nvPicPr>
          <p:cNvPr id="8" name="Immagine 7">
            <a:extLst>
              <a:ext uri="{FF2B5EF4-FFF2-40B4-BE49-F238E27FC236}">
                <a16:creationId xmlns:a16="http://schemas.microsoft.com/office/drawing/2014/main" id="{5D945A0D-0BC2-5D67-1B64-3021BAD7BFFF}"/>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24938" y="0"/>
            <a:ext cx="5018088" cy="6858000"/>
          </a:xfrm>
          <a:prstGeom prst="rect">
            <a:avLst/>
          </a:prstGeom>
        </p:spPr>
      </p:pic>
    </p:spTree>
    <p:extLst>
      <p:ext uri="{BB962C8B-B14F-4D97-AF65-F5344CB8AC3E}">
        <p14:creationId xmlns:p14="http://schemas.microsoft.com/office/powerpoint/2010/main" val="86679811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a:extLst>
              <a:ext uri="{FF2B5EF4-FFF2-40B4-BE49-F238E27FC236}">
                <a16:creationId xmlns:a16="http://schemas.microsoft.com/office/drawing/2014/main" id="{46DE8C6E-ED3A-6776-4699-48AADEA535BE}"/>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lo stile del titolo dello schema</a:t>
            </a:r>
          </a:p>
        </p:txBody>
      </p:sp>
      <p:sp>
        <p:nvSpPr>
          <p:cNvPr id="3" name="Segnaposto testo 2">
            <a:extLst>
              <a:ext uri="{FF2B5EF4-FFF2-40B4-BE49-F238E27FC236}">
                <a16:creationId xmlns:a16="http://schemas.microsoft.com/office/drawing/2014/main" id="{7E4D38D1-0E99-0FFB-26FD-77A828A42C2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B3AC43D8-B889-1843-D4E2-B8A22789838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5D6769D-228F-44B5-BB75-C11DA98AB9BF}" type="datetimeFigureOut">
              <a:rPr lang="it-IT" smtClean="0"/>
              <a:t>12/05/2025</a:t>
            </a:fld>
            <a:endParaRPr lang="it-IT"/>
          </a:p>
        </p:txBody>
      </p:sp>
      <p:sp>
        <p:nvSpPr>
          <p:cNvPr id="5" name="Segnaposto piè di pagina 4">
            <a:extLst>
              <a:ext uri="{FF2B5EF4-FFF2-40B4-BE49-F238E27FC236}">
                <a16:creationId xmlns:a16="http://schemas.microsoft.com/office/drawing/2014/main" id="{D7C1F533-DC15-6AD8-2755-8A8F8932EC2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egnaposto numero diapositiva 5">
            <a:extLst>
              <a:ext uri="{FF2B5EF4-FFF2-40B4-BE49-F238E27FC236}">
                <a16:creationId xmlns:a16="http://schemas.microsoft.com/office/drawing/2014/main" id="{79A21477-6C1F-58BE-A4F0-72EB86FEE27F}"/>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0BBFC7F-7BFD-4650-B612-DDC3AFD08C71}" type="slidenum">
              <a:rPr lang="it-IT" smtClean="0"/>
              <a:t>‹N›</a:t>
            </a:fld>
            <a:endParaRPr lang="it-IT"/>
          </a:p>
        </p:txBody>
      </p:sp>
    </p:spTree>
    <p:extLst>
      <p:ext uri="{BB962C8B-B14F-4D97-AF65-F5344CB8AC3E}">
        <p14:creationId xmlns:p14="http://schemas.microsoft.com/office/powerpoint/2010/main" val="83766412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6.xml"/><Relationship Id="rId5" Type="http://schemas.openxmlformats.org/officeDocument/2006/relationships/image" Target="../media/image4.pn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7.xml"/><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7.gif"/><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1.gif"/><Relationship Id="rId5" Type="http://schemas.openxmlformats.org/officeDocument/2006/relationships/image" Target="../media/image10.jpeg"/><Relationship Id="rId4" Type="http://schemas.openxmlformats.org/officeDocument/2006/relationships/image" Target="../media/image9.jpeg"/></Relationships>
</file>

<file path=ppt/slides/_rels/slide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13.png"/></Relationships>
</file>

<file path=ppt/slides/_rels/slide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8.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7.xml"/><Relationship Id="rId4" Type="http://schemas.openxmlformats.org/officeDocument/2006/relationships/image" Target="../media/image18.png"/></Relationships>
</file>

<file path=ppt/slides/_rels/slide1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9.xml"/><Relationship Id="rId1" Type="http://schemas.openxmlformats.org/officeDocument/2006/relationships/slideLayout" Target="../slideLayouts/slideLayout7.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0.png"/></Relationships>
</file>

<file path=ppt/slides/_rels/slide12.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7.xml"/><Relationship Id="rId4" Type="http://schemas.openxmlformats.org/officeDocument/2006/relationships/image" Target="../media/image25.png"/></Relationships>
</file>

<file path=ppt/slides/_rels/slide1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7.xml"/><Relationship Id="rId4" Type="http://schemas.openxmlformats.org/officeDocument/2006/relationships/image" Target="../media/image27.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olo 2">
            <a:extLst>
              <a:ext uri="{FF2B5EF4-FFF2-40B4-BE49-F238E27FC236}">
                <a16:creationId xmlns:a16="http://schemas.microsoft.com/office/drawing/2014/main" id="{7F1CCB64-8231-435F-87C9-78C908E39380}"/>
              </a:ext>
            </a:extLst>
          </p:cNvPr>
          <p:cNvSpPr>
            <a:spLocks noGrp="1"/>
          </p:cNvSpPr>
          <p:nvPr>
            <p:ph type="ctrTitle"/>
          </p:nvPr>
        </p:nvSpPr>
        <p:spPr>
          <a:xfrm>
            <a:off x="5609968" y="758952"/>
            <a:ext cx="5545712" cy="3227514"/>
          </a:xfrm>
        </p:spPr>
        <p:txBody>
          <a:bodyPr>
            <a:noAutofit/>
          </a:bodyPr>
          <a:lstStyle/>
          <a:p>
            <a:r>
              <a:rPr lang="it-IT" sz="3200" b="1" i="0" dirty="0">
                <a:solidFill>
                  <a:srgbClr val="222222"/>
                </a:solidFill>
                <a:effectLst/>
                <a:latin typeface="Arial" panose="020B0604020202020204" pitchFamily="34" charset="0"/>
              </a:rPr>
              <a:t>INTELLIGENZA ARTIFICIALE, REFLUSSO E OBESITÀ. ALGORITMI DIAGNOSTICI E DI TRATTAMENTO</a:t>
            </a:r>
            <a:endParaRPr lang="it-IT" sz="3200" dirty="0"/>
          </a:p>
        </p:txBody>
      </p:sp>
      <p:sp>
        <p:nvSpPr>
          <p:cNvPr id="4" name="Sottotitolo 3">
            <a:extLst>
              <a:ext uri="{FF2B5EF4-FFF2-40B4-BE49-F238E27FC236}">
                <a16:creationId xmlns:a16="http://schemas.microsoft.com/office/drawing/2014/main" id="{91A9603A-D223-47EF-B35B-86424F3280CA}"/>
              </a:ext>
            </a:extLst>
          </p:cNvPr>
          <p:cNvSpPr>
            <a:spLocks noGrp="1"/>
          </p:cNvSpPr>
          <p:nvPr>
            <p:ph type="subTitle" idx="1"/>
          </p:nvPr>
        </p:nvSpPr>
        <p:spPr>
          <a:xfrm>
            <a:off x="5742486" y="4426122"/>
            <a:ext cx="5545712" cy="1279652"/>
          </a:xfrm>
        </p:spPr>
        <p:txBody>
          <a:bodyPr>
            <a:normAutofit fontScale="70000" lnSpcReduction="20000"/>
          </a:bodyPr>
          <a:lstStyle/>
          <a:p>
            <a:r>
              <a:rPr lang="it-IT" sz="3400" b="1" dirty="0">
                <a:solidFill>
                  <a:srgbClr val="00ACB6"/>
                </a:solidFill>
              </a:rPr>
              <a:t>Maria valeria matteo, md, </a:t>
            </a:r>
            <a:r>
              <a:rPr lang="it-IT" sz="3400" b="1" dirty="0" err="1">
                <a:solidFill>
                  <a:srgbClr val="00ACB6"/>
                </a:solidFill>
              </a:rPr>
              <a:t>phd</a:t>
            </a:r>
            <a:endParaRPr lang="it-IT" sz="3400" b="1" dirty="0">
              <a:solidFill>
                <a:srgbClr val="00ACB6"/>
              </a:solidFill>
            </a:endParaRPr>
          </a:p>
          <a:p>
            <a:endParaRPr lang="it-IT" sz="2800" b="1" dirty="0">
              <a:solidFill>
                <a:srgbClr val="00ACB6"/>
              </a:solidFill>
            </a:endParaRPr>
          </a:p>
          <a:p>
            <a:r>
              <a:rPr lang="it-IT" sz="2800" b="1" dirty="0">
                <a:solidFill>
                  <a:srgbClr val="00ACB6"/>
                </a:solidFill>
              </a:rPr>
              <a:t>Fondazione policlinico universitario a. gemelli </a:t>
            </a:r>
            <a:r>
              <a:rPr lang="it-IT" sz="2800" b="1" dirty="0" err="1">
                <a:solidFill>
                  <a:srgbClr val="00ACB6"/>
                </a:solidFill>
              </a:rPr>
              <a:t>irccs</a:t>
            </a:r>
            <a:endParaRPr lang="it-IT" sz="2800" b="1" dirty="0">
              <a:solidFill>
                <a:srgbClr val="00ACB6"/>
              </a:solidFill>
            </a:endParaRPr>
          </a:p>
        </p:txBody>
      </p:sp>
    </p:spTree>
    <p:extLst>
      <p:ext uri="{BB962C8B-B14F-4D97-AF65-F5344CB8AC3E}">
        <p14:creationId xmlns:p14="http://schemas.microsoft.com/office/powerpoint/2010/main" val="5056167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EE91EC2-DC31-654D-85DC-65DF5760218E}"/>
              </a:ext>
            </a:extLst>
          </p:cNvPr>
          <p:cNvSpPr>
            <a:spLocks noGrp="1"/>
          </p:cNvSpPr>
          <p:nvPr>
            <p:ph type="title"/>
          </p:nvPr>
        </p:nvSpPr>
        <p:spPr>
          <a:xfrm>
            <a:off x="2089493" y="-189550"/>
            <a:ext cx="10329472" cy="1088921"/>
          </a:xfrm>
        </p:spPr>
        <p:txBody>
          <a:bodyPr>
            <a:normAutofit/>
          </a:bodyPr>
          <a:lstStyle/>
          <a:p>
            <a:r>
              <a:rPr lang="it-IT" sz="3200" b="1" i="0" u="none" strike="noStrike" baseline="0" dirty="0">
                <a:latin typeface="FrutigerLTPro-LightCn"/>
              </a:rPr>
              <a:t>GASTRO-OESOPHAGEAL REFLUX DISEASE (GERD)</a:t>
            </a:r>
            <a:endParaRPr lang="it-IT" sz="4800" b="1" dirty="0">
              <a:latin typeface="+mn-lt"/>
            </a:endParaRPr>
          </a:p>
        </p:txBody>
      </p:sp>
      <p:sp>
        <p:nvSpPr>
          <p:cNvPr id="4" name="CasellaDiTesto 3">
            <a:extLst>
              <a:ext uri="{FF2B5EF4-FFF2-40B4-BE49-F238E27FC236}">
                <a16:creationId xmlns:a16="http://schemas.microsoft.com/office/drawing/2014/main" id="{C2B7509F-C805-263F-E5B7-125CB58F42C7}"/>
              </a:ext>
            </a:extLst>
          </p:cNvPr>
          <p:cNvSpPr txBox="1"/>
          <p:nvPr/>
        </p:nvSpPr>
        <p:spPr>
          <a:xfrm>
            <a:off x="473931" y="1681494"/>
            <a:ext cx="11029950" cy="923330"/>
          </a:xfrm>
          <a:prstGeom prst="rect">
            <a:avLst/>
          </a:prstGeom>
          <a:noFill/>
        </p:spPr>
        <p:txBody>
          <a:bodyPr wrap="square">
            <a:spAutoFit/>
          </a:bodyPr>
          <a:lstStyle/>
          <a:p>
            <a:pPr algn="just"/>
            <a:r>
              <a:rPr lang="en-US" sz="1800" b="1" i="0" u="none" strike="noStrike" baseline="0" dirty="0">
                <a:latin typeface="FrutigerLTPro-LightCn"/>
              </a:rPr>
              <a:t>Lyon 2.0 Consensus: </a:t>
            </a:r>
            <a:r>
              <a:rPr lang="en-US" sz="1800" b="0" i="0" u="none" strike="noStrike" baseline="0" dirty="0">
                <a:latin typeface="FrutigerLTPro-LightCn"/>
              </a:rPr>
              <a:t>The modern definition of actionable GERD requires conclusive evidence of reflux-related pathology on endoscopy and/or abnormal reflux monitoring (using Lyon consensus thresholds) in the presence of compatible troublesome symptoms.</a:t>
            </a:r>
            <a:endParaRPr lang="it-IT" dirty="0"/>
          </a:p>
        </p:txBody>
      </p:sp>
      <p:sp>
        <p:nvSpPr>
          <p:cNvPr id="6" name="CasellaDiTesto 5">
            <a:extLst>
              <a:ext uri="{FF2B5EF4-FFF2-40B4-BE49-F238E27FC236}">
                <a16:creationId xmlns:a16="http://schemas.microsoft.com/office/drawing/2014/main" id="{36AFC669-D281-2BB1-335D-A4A43FC07CDE}"/>
              </a:ext>
            </a:extLst>
          </p:cNvPr>
          <p:cNvSpPr txBox="1"/>
          <p:nvPr/>
        </p:nvSpPr>
        <p:spPr>
          <a:xfrm>
            <a:off x="473931" y="899371"/>
            <a:ext cx="10886045" cy="646331"/>
          </a:xfrm>
          <a:prstGeom prst="rect">
            <a:avLst/>
          </a:prstGeom>
          <a:noFill/>
        </p:spPr>
        <p:txBody>
          <a:bodyPr wrap="square">
            <a:spAutoFit/>
          </a:bodyPr>
          <a:lstStyle/>
          <a:p>
            <a:pPr algn="just"/>
            <a:r>
              <a:rPr lang="it-IT" b="1" dirty="0"/>
              <a:t>Montreal consensus: </a:t>
            </a:r>
            <a:r>
              <a:rPr lang="en-US" dirty="0"/>
              <a:t> reflux of stomach contents into the </a:t>
            </a:r>
            <a:r>
              <a:rPr lang="en-US" dirty="0" err="1"/>
              <a:t>oesophagus</a:t>
            </a:r>
            <a:r>
              <a:rPr lang="en-US" dirty="0"/>
              <a:t>, causing troublesome symptoms and/or complications</a:t>
            </a:r>
            <a:endParaRPr lang="it-IT" dirty="0"/>
          </a:p>
        </p:txBody>
      </p:sp>
      <p:pic>
        <p:nvPicPr>
          <p:cNvPr id="10" name="Immagine 9">
            <a:extLst>
              <a:ext uri="{FF2B5EF4-FFF2-40B4-BE49-F238E27FC236}">
                <a16:creationId xmlns:a16="http://schemas.microsoft.com/office/drawing/2014/main" id="{0C158556-0200-14BB-88C2-4730BA726C39}"/>
              </a:ext>
            </a:extLst>
          </p:cNvPr>
          <p:cNvPicPr>
            <a:picLocks noChangeAspect="1"/>
          </p:cNvPicPr>
          <p:nvPr/>
        </p:nvPicPr>
        <p:blipFill>
          <a:blip r:embed="rId3"/>
          <a:stretch>
            <a:fillRect/>
          </a:stretch>
        </p:blipFill>
        <p:spPr>
          <a:xfrm>
            <a:off x="7017903" y="6504871"/>
            <a:ext cx="5174097" cy="353129"/>
          </a:xfrm>
          <a:prstGeom prst="rect">
            <a:avLst/>
          </a:prstGeom>
        </p:spPr>
      </p:pic>
      <p:sp>
        <p:nvSpPr>
          <p:cNvPr id="16" name="Rectangle 6">
            <a:extLst>
              <a:ext uri="{FF2B5EF4-FFF2-40B4-BE49-F238E27FC236}">
                <a16:creationId xmlns:a16="http://schemas.microsoft.com/office/drawing/2014/main" id="{897DB398-61F0-2985-743E-821A1B6F291D}"/>
              </a:ext>
            </a:extLst>
          </p:cNvPr>
          <p:cNvSpPr>
            <a:spLocks noChangeArrowheads="1"/>
          </p:cNvSpPr>
          <p:nvPr/>
        </p:nvSpPr>
        <p:spPr bwMode="auto">
          <a:xfrm>
            <a:off x="562360" y="2854513"/>
            <a:ext cx="11380317" cy="365035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tabLst/>
            </a:pPr>
            <a:r>
              <a:rPr kumimoji="0" lang="it-IT" altLang="it-IT" sz="1800" b="1" i="0" u="none" strike="noStrike" cap="none" normalizeH="0" baseline="0" dirty="0">
                <a:ln>
                  <a:noFill/>
                </a:ln>
                <a:solidFill>
                  <a:schemeClr val="tx1"/>
                </a:solidFill>
                <a:effectLst/>
              </a:rPr>
              <a:t>Risk </a:t>
            </a:r>
            <a:r>
              <a:rPr kumimoji="0" lang="it-IT" altLang="it-IT" sz="1800" b="1" i="0" u="none" strike="noStrike" cap="none" normalizeH="0" baseline="0" dirty="0" err="1">
                <a:ln>
                  <a:noFill/>
                </a:ln>
                <a:solidFill>
                  <a:schemeClr val="tx1"/>
                </a:solidFill>
                <a:effectLst/>
              </a:rPr>
              <a:t>Factors</a:t>
            </a:r>
            <a:r>
              <a:rPr kumimoji="0" lang="it-IT" altLang="it-IT" sz="1800" b="1" i="0" u="none" strike="noStrike" cap="none" normalizeH="0" baseline="0" dirty="0">
                <a:ln>
                  <a:noFill/>
                </a:ln>
                <a:solidFill>
                  <a:schemeClr val="tx1"/>
                </a:solidFill>
                <a:effectLst/>
              </a:rPr>
              <a:t>:</a:t>
            </a:r>
          </a:p>
          <a:p>
            <a:pPr marL="0" marR="0" lvl="0" indent="0" algn="l" defTabSz="914400" rtl="0" eaLnBrk="0" fontAlgn="base" latinLnBrk="0" hangingPunct="0">
              <a:lnSpc>
                <a:spcPct val="100000"/>
              </a:lnSpc>
              <a:spcBef>
                <a:spcPct val="0"/>
              </a:spcBef>
              <a:spcAft>
                <a:spcPct val="0"/>
              </a:spcAft>
              <a:buClrTx/>
              <a:buSzTx/>
              <a:tabLst/>
            </a:pPr>
            <a:endParaRPr kumimoji="0" lang="it-IT" altLang="it-IT" sz="1800" b="1"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sz="2400" b="1" i="0" u="none" strike="noStrike" cap="none" normalizeH="0" baseline="0" dirty="0" err="1">
                <a:ln>
                  <a:noFill/>
                </a:ln>
                <a:solidFill>
                  <a:schemeClr val="tx1"/>
                </a:solidFill>
                <a:effectLst/>
              </a:rPr>
              <a:t>Obesity</a:t>
            </a:r>
            <a:endParaRPr kumimoji="0" lang="it-IT" altLang="it-IT" sz="2400" b="0"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b="1" i="0" u="none" strike="noStrike" cap="none" normalizeH="0" baseline="0" dirty="0" err="1">
                <a:ln>
                  <a:noFill/>
                </a:ln>
                <a:solidFill>
                  <a:schemeClr val="tx1"/>
                </a:solidFill>
                <a:effectLst/>
              </a:rPr>
              <a:t>Hiatal</a:t>
            </a:r>
            <a:r>
              <a:rPr kumimoji="0" lang="it-IT" altLang="it-IT" b="1" i="0" u="none" strike="noStrike" cap="none" normalizeH="0" baseline="0" dirty="0">
                <a:ln>
                  <a:noFill/>
                </a:ln>
                <a:solidFill>
                  <a:schemeClr val="tx1"/>
                </a:solidFill>
                <a:effectLst/>
              </a:rPr>
              <a:t> ernia</a:t>
            </a:r>
            <a:endParaRPr kumimoji="0" lang="it-IT" altLang="it-IT" b="0"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b="1" i="0" u="none" strike="noStrike" cap="none" normalizeH="0" baseline="0" dirty="0" err="1">
                <a:ln>
                  <a:noFill/>
                </a:ln>
                <a:solidFill>
                  <a:schemeClr val="tx1"/>
                </a:solidFill>
                <a:effectLst/>
              </a:rPr>
              <a:t>Unhealthy</a:t>
            </a:r>
            <a:r>
              <a:rPr kumimoji="0" lang="it-IT" altLang="it-IT" b="1" i="0" u="none" strike="noStrike" cap="none" normalizeH="0" baseline="0" dirty="0">
                <a:ln>
                  <a:noFill/>
                </a:ln>
                <a:solidFill>
                  <a:schemeClr val="tx1"/>
                </a:solidFill>
                <a:effectLst/>
              </a:rPr>
              <a:t> </a:t>
            </a:r>
            <a:r>
              <a:rPr kumimoji="0" lang="it-IT" altLang="it-IT" b="1" i="0" u="none" strike="noStrike" cap="none" normalizeH="0" baseline="0" dirty="0" err="1">
                <a:ln>
                  <a:noFill/>
                </a:ln>
                <a:solidFill>
                  <a:schemeClr val="tx1"/>
                </a:solidFill>
                <a:effectLst/>
              </a:rPr>
              <a:t>eating</a:t>
            </a:r>
            <a:r>
              <a:rPr kumimoji="0" lang="it-IT" altLang="it-IT" b="1" i="0" u="none" strike="noStrike" cap="none" normalizeH="0" baseline="0" dirty="0">
                <a:ln>
                  <a:noFill/>
                </a:ln>
                <a:solidFill>
                  <a:schemeClr val="tx1"/>
                </a:solidFill>
                <a:effectLst/>
              </a:rPr>
              <a:t> </a:t>
            </a:r>
            <a:r>
              <a:rPr kumimoji="0" lang="it-IT" altLang="it-IT" b="1" i="0" u="none" strike="noStrike" cap="none" normalizeH="0" baseline="0" dirty="0" err="1">
                <a:ln>
                  <a:noFill/>
                </a:ln>
                <a:solidFill>
                  <a:schemeClr val="tx1"/>
                </a:solidFill>
                <a:effectLst/>
              </a:rPr>
              <a:t>habits</a:t>
            </a:r>
            <a:endParaRPr kumimoji="0" lang="it-IT" altLang="it-IT" b="1"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en-US" altLang="it-IT" b="1" i="0" u="none" strike="noStrike" cap="none" normalizeH="0" baseline="0" dirty="0">
                <a:ln>
                  <a:noFill/>
                </a:ln>
                <a:solidFill>
                  <a:schemeClr val="tx1"/>
                </a:solidFill>
                <a:effectLst/>
              </a:rPr>
              <a:t>Lying down immediately after meal</a:t>
            </a: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b="1" i="0" u="none" strike="noStrike" cap="none" normalizeH="0" baseline="0" dirty="0">
                <a:ln>
                  <a:noFill/>
                </a:ln>
                <a:solidFill>
                  <a:schemeClr val="tx1"/>
                </a:solidFill>
                <a:effectLst/>
              </a:rPr>
              <a:t>Smoking</a:t>
            </a:r>
            <a:endParaRPr kumimoji="0" lang="it-IT" altLang="it-IT" b="0"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b="1" i="0" u="none" strike="noStrike" cap="none" normalizeH="0" baseline="0" dirty="0" err="1">
                <a:ln>
                  <a:noFill/>
                </a:ln>
                <a:solidFill>
                  <a:schemeClr val="tx1"/>
                </a:solidFill>
                <a:effectLst/>
              </a:rPr>
              <a:t>Pregnancy</a:t>
            </a:r>
            <a:endParaRPr kumimoji="0" lang="it-IT" altLang="it-IT" b="0" i="0" u="none" strike="noStrike" cap="none" normalizeH="0" baseline="0" dirty="0">
              <a:ln>
                <a:noFill/>
              </a:ln>
              <a:solidFill>
                <a:schemeClr val="tx1"/>
              </a:solidFill>
              <a:effectLst/>
            </a:endParaRPr>
          </a:p>
          <a:p>
            <a:pPr marL="742950" lvl="1" indent="-285750" eaLnBrk="0" fontAlgn="base" hangingPunct="0">
              <a:lnSpc>
                <a:spcPct val="150000"/>
              </a:lnSpc>
              <a:spcBef>
                <a:spcPct val="0"/>
              </a:spcBef>
              <a:spcAft>
                <a:spcPct val="0"/>
              </a:spcAft>
              <a:buFont typeface="Wingdings" panose="05000000000000000000" pitchFamily="2" charset="2"/>
              <a:buChar char="Ø"/>
            </a:pPr>
            <a:r>
              <a:rPr kumimoji="0" lang="it-IT" altLang="it-IT" b="1" i="0" u="none" strike="noStrike" cap="none" normalizeH="0" baseline="0" dirty="0">
                <a:ln>
                  <a:noFill/>
                </a:ln>
                <a:solidFill>
                  <a:schemeClr val="tx1"/>
                </a:solidFill>
                <a:effectLst/>
              </a:rPr>
              <a:t>Stress </a:t>
            </a:r>
            <a:endParaRPr kumimoji="0" lang="it-IT" altLang="it-IT" b="0" i="0" u="none" strike="noStrike" cap="none" normalizeH="0" baseline="0" dirty="0">
              <a:ln>
                <a:noFill/>
              </a:ln>
              <a:solidFill>
                <a:schemeClr val="tx1"/>
              </a:solidFill>
              <a:effectLst/>
            </a:endParaRPr>
          </a:p>
        </p:txBody>
      </p:sp>
      <p:pic>
        <p:nvPicPr>
          <p:cNvPr id="12" name="Immagine 11">
            <a:extLst>
              <a:ext uri="{FF2B5EF4-FFF2-40B4-BE49-F238E27FC236}">
                <a16:creationId xmlns:a16="http://schemas.microsoft.com/office/drawing/2014/main" id="{48AA95C7-01AB-A438-3BCE-B3B28B155374}"/>
              </a:ext>
            </a:extLst>
          </p:cNvPr>
          <p:cNvPicPr>
            <a:picLocks noChangeAspect="1"/>
          </p:cNvPicPr>
          <p:nvPr/>
        </p:nvPicPr>
        <p:blipFill>
          <a:blip r:embed="rId4"/>
          <a:stretch>
            <a:fillRect/>
          </a:stretch>
        </p:blipFill>
        <p:spPr>
          <a:xfrm>
            <a:off x="8626830" y="3012466"/>
            <a:ext cx="2466993" cy="2019315"/>
          </a:xfrm>
          <a:prstGeom prst="rect">
            <a:avLst/>
          </a:prstGeom>
        </p:spPr>
      </p:pic>
      <p:pic>
        <p:nvPicPr>
          <p:cNvPr id="14" name="Immagine 13">
            <a:extLst>
              <a:ext uri="{FF2B5EF4-FFF2-40B4-BE49-F238E27FC236}">
                <a16:creationId xmlns:a16="http://schemas.microsoft.com/office/drawing/2014/main" id="{94C30BE2-750E-CB44-642B-9A242E3120F4}"/>
              </a:ext>
            </a:extLst>
          </p:cNvPr>
          <p:cNvPicPr>
            <a:picLocks noChangeAspect="1"/>
          </p:cNvPicPr>
          <p:nvPr/>
        </p:nvPicPr>
        <p:blipFill>
          <a:blip r:embed="rId5"/>
          <a:stretch>
            <a:fillRect/>
          </a:stretch>
        </p:blipFill>
        <p:spPr>
          <a:xfrm>
            <a:off x="6343135" y="2766339"/>
            <a:ext cx="1591361" cy="2979027"/>
          </a:xfrm>
          <a:prstGeom prst="rect">
            <a:avLst/>
          </a:prstGeom>
        </p:spPr>
      </p:pic>
    </p:spTree>
    <p:extLst>
      <p:ext uri="{BB962C8B-B14F-4D97-AF65-F5344CB8AC3E}">
        <p14:creationId xmlns:p14="http://schemas.microsoft.com/office/powerpoint/2010/main" val="24324172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6"/>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4"/>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p:bldP spid="16"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magine 1">
            <a:extLst>
              <a:ext uri="{FF2B5EF4-FFF2-40B4-BE49-F238E27FC236}">
                <a16:creationId xmlns:a16="http://schemas.microsoft.com/office/drawing/2014/main" id="{23007EEE-500C-2A39-8702-E28F1339AF7D}"/>
              </a:ext>
            </a:extLst>
          </p:cNvPr>
          <p:cNvPicPr>
            <a:picLocks noChangeAspect="1"/>
          </p:cNvPicPr>
          <p:nvPr/>
        </p:nvPicPr>
        <p:blipFill>
          <a:blip r:embed="rId3"/>
          <a:stretch>
            <a:fillRect/>
          </a:stretch>
        </p:blipFill>
        <p:spPr>
          <a:xfrm>
            <a:off x="1908969" y="285083"/>
            <a:ext cx="9990944" cy="6287833"/>
          </a:xfrm>
          <a:prstGeom prst="rect">
            <a:avLst/>
          </a:prstGeom>
        </p:spPr>
      </p:pic>
      <p:pic>
        <p:nvPicPr>
          <p:cNvPr id="3" name="Immagine 2">
            <a:extLst>
              <a:ext uri="{FF2B5EF4-FFF2-40B4-BE49-F238E27FC236}">
                <a16:creationId xmlns:a16="http://schemas.microsoft.com/office/drawing/2014/main" id="{9A4AA304-123C-0C92-7F8D-B2729862F80D}"/>
              </a:ext>
            </a:extLst>
          </p:cNvPr>
          <p:cNvPicPr>
            <a:picLocks noChangeAspect="1"/>
          </p:cNvPicPr>
          <p:nvPr/>
        </p:nvPicPr>
        <p:blipFill>
          <a:blip r:embed="rId4"/>
          <a:stretch>
            <a:fillRect/>
          </a:stretch>
        </p:blipFill>
        <p:spPr>
          <a:xfrm>
            <a:off x="7017903" y="6504871"/>
            <a:ext cx="5174097" cy="353129"/>
          </a:xfrm>
          <a:prstGeom prst="rect">
            <a:avLst/>
          </a:prstGeom>
        </p:spPr>
      </p:pic>
      <p:sp>
        <p:nvSpPr>
          <p:cNvPr id="4" name="CasellaDiTesto 3">
            <a:extLst>
              <a:ext uri="{FF2B5EF4-FFF2-40B4-BE49-F238E27FC236}">
                <a16:creationId xmlns:a16="http://schemas.microsoft.com/office/drawing/2014/main" id="{6CE232CD-E31E-13E0-4CFD-7B70BC988FB5}"/>
              </a:ext>
            </a:extLst>
          </p:cNvPr>
          <p:cNvSpPr txBox="1"/>
          <p:nvPr/>
        </p:nvSpPr>
        <p:spPr>
          <a:xfrm>
            <a:off x="164757" y="156519"/>
            <a:ext cx="2520778" cy="523220"/>
          </a:xfrm>
          <a:prstGeom prst="rect">
            <a:avLst/>
          </a:prstGeom>
          <a:noFill/>
        </p:spPr>
        <p:txBody>
          <a:bodyPr wrap="square" rtlCol="0">
            <a:spAutoFit/>
          </a:bodyPr>
          <a:lstStyle/>
          <a:p>
            <a:r>
              <a:rPr lang="it-IT" sz="2800" b="1" dirty="0"/>
              <a:t>DIAGNOSIS</a:t>
            </a:r>
          </a:p>
        </p:txBody>
      </p:sp>
      <p:sp>
        <p:nvSpPr>
          <p:cNvPr id="6" name="CasellaDiTesto 5">
            <a:extLst>
              <a:ext uri="{FF2B5EF4-FFF2-40B4-BE49-F238E27FC236}">
                <a16:creationId xmlns:a16="http://schemas.microsoft.com/office/drawing/2014/main" id="{2BA5D53E-6AAC-5AA6-B775-75A1EB7D30E4}"/>
              </a:ext>
            </a:extLst>
          </p:cNvPr>
          <p:cNvSpPr txBox="1"/>
          <p:nvPr/>
        </p:nvSpPr>
        <p:spPr>
          <a:xfrm>
            <a:off x="164757" y="808303"/>
            <a:ext cx="6096000" cy="369332"/>
          </a:xfrm>
          <a:prstGeom prst="rect">
            <a:avLst/>
          </a:prstGeom>
          <a:noFill/>
        </p:spPr>
        <p:txBody>
          <a:bodyPr wrap="square">
            <a:spAutoFit/>
          </a:bodyPr>
          <a:lstStyle/>
          <a:p>
            <a:r>
              <a:rPr lang="en-US" sz="1800" b="1" i="0" u="none" strike="noStrike" baseline="0" dirty="0">
                <a:latin typeface="FrutigerLTPro-LightCn"/>
              </a:rPr>
              <a:t>Lyon 2.0 Consensus</a:t>
            </a:r>
            <a:endParaRPr lang="it-IT" dirty="0"/>
          </a:p>
        </p:txBody>
      </p:sp>
    </p:spTree>
    <p:extLst>
      <p:ext uri="{BB962C8B-B14F-4D97-AF65-F5344CB8AC3E}">
        <p14:creationId xmlns:p14="http://schemas.microsoft.com/office/powerpoint/2010/main" val="134799253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3F67E1E5-8532-24B4-1796-46485008C10B}"/>
              </a:ext>
            </a:extLst>
          </p:cNvPr>
          <p:cNvSpPr txBox="1">
            <a:spLocks/>
          </p:cNvSpPr>
          <p:nvPr/>
        </p:nvSpPr>
        <p:spPr>
          <a:xfrm>
            <a:off x="2863850" y="149797"/>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a:latin typeface="+mn-lt"/>
              </a:rPr>
              <a:t>ARTIFICIAL INTELLIGENCE (AI)</a:t>
            </a:r>
          </a:p>
        </p:txBody>
      </p:sp>
      <p:sp>
        <p:nvSpPr>
          <p:cNvPr id="4" name="CasellaDiTesto 3">
            <a:extLst>
              <a:ext uri="{FF2B5EF4-FFF2-40B4-BE49-F238E27FC236}">
                <a16:creationId xmlns:a16="http://schemas.microsoft.com/office/drawing/2014/main" id="{7C4CD6BA-1359-A416-4586-6A7AC26DF6BD}"/>
              </a:ext>
            </a:extLst>
          </p:cNvPr>
          <p:cNvSpPr txBox="1"/>
          <p:nvPr/>
        </p:nvSpPr>
        <p:spPr>
          <a:xfrm>
            <a:off x="887627" y="958632"/>
            <a:ext cx="5282514" cy="3477875"/>
          </a:xfrm>
          <a:prstGeom prst="rect">
            <a:avLst/>
          </a:prstGeom>
          <a:noFill/>
        </p:spPr>
        <p:txBody>
          <a:bodyPr wrap="square">
            <a:spAutoFit/>
          </a:bodyPr>
          <a:lstStyle/>
          <a:p>
            <a:r>
              <a:rPr lang="en-US" sz="2000" b="1" dirty="0"/>
              <a:t>Artificial Intelligence (AI)</a:t>
            </a:r>
            <a:r>
              <a:rPr lang="en-US" sz="2000" dirty="0"/>
              <a:t> refers to the field of computer science that focuses on creating systems or machines capable of performing tasks that typically require human intelligence:</a:t>
            </a:r>
          </a:p>
          <a:p>
            <a:endParaRPr lang="en-US" sz="2000" b="1" dirty="0"/>
          </a:p>
          <a:p>
            <a:pPr marL="342900" indent="-342900">
              <a:buFont typeface="Wingdings" panose="05000000000000000000" pitchFamily="2" charset="2"/>
              <a:buChar char="Ø"/>
            </a:pPr>
            <a:r>
              <a:rPr lang="en-US" sz="2000" b="1" dirty="0"/>
              <a:t>Learning</a:t>
            </a:r>
            <a:r>
              <a:rPr lang="en-US" sz="2000" dirty="0"/>
              <a:t> </a:t>
            </a:r>
            <a:endParaRPr lang="en-US" sz="2000" b="1" dirty="0"/>
          </a:p>
          <a:p>
            <a:pPr marL="342900" indent="-342900">
              <a:buFont typeface="Wingdings" panose="05000000000000000000" pitchFamily="2" charset="2"/>
              <a:buChar char="Ø"/>
            </a:pPr>
            <a:r>
              <a:rPr lang="en-US" sz="2000" b="1" dirty="0"/>
              <a:t>Reasoning</a:t>
            </a:r>
            <a:r>
              <a:rPr lang="en-US" sz="2000" dirty="0"/>
              <a:t> </a:t>
            </a:r>
          </a:p>
          <a:p>
            <a:pPr marL="342900" indent="-342900">
              <a:buFont typeface="Wingdings" panose="05000000000000000000" pitchFamily="2" charset="2"/>
              <a:buChar char="Ø"/>
            </a:pPr>
            <a:r>
              <a:rPr lang="en-US" sz="2000" b="1" dirty="0"/>
              <a:t>Perception</a:t>
            </a:r>
            <a:r>
              <a:rPr lang="en-US" sz="2000" dirty="0"/>
              <a:t> </a:t>
            </a:r>
          </a:p>
          <a:p>
            <a:pPr marL="342900" indent="-342900">
              <a:buFont typeface="Wingdings" panose="05000000000000000000" pitchFamily="2" charset="2"/>
              <a:buChar char="Ø"/>
            </a:pPr>
            <a:r>
              <a:rPr lang="en-US" sz="2000" b="1" dirty="0"/>
              <a:t>Language understanding</a:t>
            </a:r>
            <a:r>
              <a:rPr lang="en-US" sz="2000" dirty="0"/>
              <a:t> </a:t>
            </a:r>
            <a:endParaRPr lang="en-US" sz="2000" b="1" dirty="0"/>
          </a:p>
          <a:p>
            <a:pPr marL="342900" indent="-342900">
              <a:buFont typeface="Wingdings" panose="05000000000000000000" pitchFamily="2" charset="2"/>
              <a:buChar char="Ø"/>
            </a:pPr>
            <a:r>
              <a:rPr lang="en-US" sz="2000" b="1" dirty="0"/>
              <a:t>Autonomous action</a:t>
            </a:r>
            <a:endParaRPr lang="it-IT" sz="2000" dirty="0"/>
          </a:p>
          <a:p>
            <a:endParaRPr lang="it-IT" sz="2000" dirty="0"/>
          </a:p>
        </p:txBody>
      </p:sp>
      <p:pic>
        <p:nvPicPr>
          <p:cNvPr id="6" name="Immagine 5">
            <a:extLst>
              <a:ext uri="{FF2B5EF4-FFF2-40B4-BE49-F238E27FC236}">
                <a16:creationId xmlns:a16="http://schemas.microsoft.com/office/drawing/2014/main" id="{DFE22668-ED06-0BE2-010B-05EC18476F74}"/>
              </a:ext>
            </a:extLst>
          </p:cNvPr>
          <p:cNvPicPr>
            <a:picLocks noChangeAspect="1"/>
          </p:cNvPicPr>
          <p:nvPr/>
        </p:nvPicPr>
        <p:blipFill>
          <a:blip r:embed="rId3"/>
          <a:stretch>
            <a:fillRect/>
          </a:stretch>
        </p:blipFill>
        <p:spPr>
          <a:xfrm>
            <a:off x="6706903" y="826826"/>
            <a:ext cx="5282514" cy="3526947"/>
          </a:xfrm>
          <a:prstGeom prst="rect">
            <a:avLst/>
          </a:prstGeom>
        </p:spPr>
      </p:pic>
      <p:sp>
        <p:nvSpPr>
          <p:cNvPr id="8" name="CasellaDiTesto 7">
            <a:extLst>
              <a:ext uri="{FF2B5EF4-FFF2-40B4-BE49-F238E27FC236}">
                <a16:creationId xmlns:a16="http://schemas.microsoft.com/office/drawing/2014/main" id="{2AD20308-BBE5-F866-128C-741F43052E38}"/>
              </a:ext>
            </a:extLst>
          </p:cNvPr>
          <p:cNvSpPr txBox="1"/>
          <p:nvPr/>
        </p:nvSpPr>
        <p:spPr>
          <a:xfrm>
            <a:off x="10182781" y="6581245"/>
            <a:ext cx="7731211" cy="253916"/>
          </a:xfrm>
          <a:prstGeom prst="rect">
            <a:avLst/>
          </a:prstGeom>
          <a:noFill/>
        </p:spPr>
        <p:txBody>
          <a:bodyPr wrap="square">
            <a:spAutoFit/>
          </a:bodyPr>
          <a:lstStyle/>
          <a:p>
            <a:r>
              <a:rPr lang="it-IT" sz="1050" b="1" i="0" u="none" strike="noStrike" baseline="0" dirty="0">
                <a:latin typeface="Arial-BoldMT"/>
              </a:rPr>
              <a:t>DOI: </a:t>
            </a:r>
            <a:r>
              <a:rPr lang="it-IT" sz="1050" b="0" i="0" u="none" strike="noStrike" baseline="0" dirty="0">
                <a:latin typeface="ArialMT"/>
              </a:rPr>
              <a:t>10.7759/cureus.62206</a:t>
            </a:r>
            <a:endParaRPr lang="it-IT" sz="2800" dirty="0"/>
          </a:p>
        </p:txBody>
      </p:sp>
      <p:sp>
        <p:nvSpPr>
          <p:cNvPr id="3" name="CasellaDiTesto 2">
            <a:extLst>
              <a:ext uri="{FF2B5EF4-FFF2-40B4-BE49-F238E27FC236}">
                <a16:creationId xmlns:a16="http://schemas.microsoft.com/office/drawing/2014/main" id="{DCD970F1-3711-E4EA-EC1E-54F51EEC2E33}"/>
              </a:ext>
            </a:extLst>
          </p:cNvPr>
          <p:cNvSpPr txBox="1"/>
          <p:nvPr/>
        </p:nvSpPr>
        <p:spPr>
          <a:xfrm>
            <a:off x="887627" y="4436507"/>
            <a:ext cx="4790362" cy="1938992"/>
          </a:xfrm>
          <a:prstGeom prst="rect">
            <a:avLst/>
          </a:prstGeom>
          <a:noFill/>
        </p:spPr>
        <p:txBody>
          <a:bodyPr wrap="square" rtlCol="0">
            <a:spAutoFit/>
          </a:bodyPr>
          <a:lstStyle/>
          <a:p>
            <a:r>
              <a:rPr lang="en-US" sz="2000" dirty="0"/>
              <a:t>AI in medicine: </a:t>
            </a:r>
          </a:p>
          <a:p>
            <a:endParaRPr lang="en-US" sz="2000" dirty="0"/>
          </a:p>
          <a:p>
            <a:pPr marL="342900" indent="-342900">
              <a:buFont typeface="Wingdings" panose="05000000000000000000" pitchFamily="2" charset="2"/>
              <a:buChar char="Ø"/>
            </a:pPr>
            <a:r>
              <a:rPr lang="en-US" sz="2000" b="1" dirty="0"/>
              <a:t>generating more accurate diagnoses</a:t>
            </a:r>
          </a:p>
          <a:p>
            <a:pPr marL="342900" indent="-342900">
              <a:buFont typeface="Wingdings" panose="05000000000000000000" pitchFamily="2" charset="2"/>
              <a:buChar char="Ø"/>
            </a:pPr>
            <a:r>
              <a:rPr lang="en-US" sz="2000" b="1" dirty="0"/>
              <a:t>predicting disease progression</a:t>
            </a:r>
          </a:p>
          <a:p>
            <a:pPr marL="342900" indent="-342900">
              <a:buFont typeface="Wingdings" panose="05000000000000000000" pitchFamily="2" charset="2"/>
              <a:buChar char="Ø"/>
            </a:pPr>
            <a:r>
              <a:rPr lang="en-US" sz="2000" b="1" dirty="0"/>
              <a:t>personalizing therapies </a:t>
            </a:r>
          </a:p>
          <a:p>
            <a:pPr marL="342900" indent="-342900">
              <a:buFont typeface="Wingdings" panose="05000000000000000000" pitchFamily="2" charset="2"/>
              <a:buChar char="Ø"/>
            </a:pPr>
            <a:r>
              <a:rPr lang="en-US" sz="2000" b="1" dirty="0"/>
              <a:t>optimizing care pathways</a:t>
            </a:r>
            <a:endParaRPr lang="it-IT" sz="2000" b="1" dirty="0"/>
          </a:p>
        </p:txBody>
      </p:sp>
      <p:sp>
        <p:nvSpPr>
          <p:cNvPr id="7" name="CasellaDiTesto 6">
            <a:extLst>
              <a:ext uri="{FF2B5EF4-FFF2-40B4-BE49-F238E27FC236}">
                <a16:creationId xmlns:a16="http://schemas.microsoft.com/office/drawing/2014/main" id="{179BFCFA-7510-D9D9-3CB4-9F9EE117FE10}"/>
              </a:ext>
            </a:extLst>
          </p:cNvPr>
          <p:cNvSpPr txBox="1"/>
          <p:nvPr/>
        </p:nvSpPr>
        <p:spPr>
          <a:xfrm>
            <a:off x="7257778" y="4871102"/>
            <a:ext cx="3339569" cy="1015663"/>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lgn="ctr"/>
            <a:r>
              <a:rPr lang="en-US" sz="2000" b="1" i="1" dirty="0"/>
              <a:t>Improve clinical outcomes </a:t>
            </a:r>
          </a:p>
          <a:p>
            <a:pPr algn="ctr"/>
            <a:r>
              <a:rPr lang="en-US" sz="2000" b="1" i="1" dirty="0"/>
              <a:t>&amp;</a:t>
            </a:r>
          </a:p>
          <a:p>
            <a:pPr algn="ctr"/>
            <a:r>
              <a:rPr lang="en-US" sz="2000" b="1" i="1" dirty="0"/>
              <a:t>Healthcare system efficiency</a:t>
            </a:r>
            <a:endParaRPr lang="it-IT" sz="2000" b="1" i="1" dirty="0"/>
          </a:p>
        </p:txBody>
      </p:sp>
      <p:sp>
        <p:nvSpPr>
          <p:cNvPr id="9" name="Freccia a destra 8">
            <a:extLst>
              <a:ext uri="{FF2B5EF4-FFF2-40B4-BE49-F238E27FC236}">
                <a16:creationId xmlns:a16="http://schemas.microsoft.com/office/drawing/2014/main" id="{7B9105B7-FD5D-A926-2EB8-E91AB1F60C5F}"/>
              </a:ext>
            </a:extLst>
          </p:cNvPr>
          <p:cNvSpPr/>
          <p:nvPr/>
        </p:nvSpPr>
        <p:spPr>
          <a:xfrm>
            <a:off x="5521234" y="5245342"/>
            <a:ext cx="905692" cy="26718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a:p>
        </p:txBody>
      </p:sp>
    </p:spTree>
    <p:extLst>
      <p:ext uri="{BB962C8B-B14F-4D97-AF65-F5344CB8AC3E}">
        <p14:creationId xmlns:p14="http://schemas.microsoft.com/office/powerpoint/2010/main" val="341778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7" grpId="0" animBg="1"/>
      <p:bldP spid="9"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1">
            <a:extLst>
              <a:ext uri="{FF2B5EF4-FFF2-40B4-BE49-F238E27FC236}">
                <a16:creationId xmlns:a16="http://schemas.microsoft.com/office/drawing/2014/main" id="{A8F598B8-4B46-F8BF-D1CA-6085D95299C0}"/>
              </a:ext>
            </a:extLst>
          </p:cNvPr>
          <p:cNvSpPr/>
          <p:nvPr/>
        </p:nvSpPr>
        <p:spPr>
          <a:xfrm>
            <a:off x="3022886" y="184969"/>
            <a:ext cx="6146234" cy="707886"/>
          </a:xfrm>
          <a:prstGeom prst="rect">
            <a:avLst/>
          </a:prstGeom>
        </p:spPr>
        <p:txBody>
          <a:bodyPr wrap="none">
            <a:spAutoFit/>
          </a:bodyPr>
          <a:lstStyle/>
          <a:p>
            <a:pPr lvl="0" algn="ctr" defTabSz="914037">
              <a:defRPr/>
            </a:pPr>
            <a:r>
              <a:rPr lang="en-GB" sz="4000" b="1" dirty="0">
                <a:solidFill>
                  <a:prstClr val="black"/>
                </a:solidFill>
                <a:latin typeface="Arial"/>
                <a:cs typeface="Arial"/>
              </a:rPr>
              <a:t>Artificial Neural Network</a:t>
            </a:r>
          </a:p>
        </p:txBody>
      </p:sp>
      <p:sp>
        <p:nvSpPr>
          <p:cNvPr id="5" name="TextBox 4">
            <a:extLst>
              <a:ext uri="{FF2B5EF4-FFF2-40B4-BE49-F238E27FC236}">
                <a16:creationId xmlns:a16="http://schemas.microsoft.com/office/drawing/2014/main" id="{7739490E-0D65-D2A2-6A1D-884E3434DD3B}"/>
              </a:ext>
            </a:extLst>
          </p:cNvPr>
          <p:cNvSpPr txBox="1"/>
          <p:nvPr/>
        </p:nvSpPr>
        <p:spPr>
          <a:xfrm>
            <a:off x="7301" y="5731721"/>
            <a:ext cx="12184699" cy="523220"/>
          </a:xfrm>
          <a:prstGeom prst="rect">
            <a:avLst/>
          </a:prstGeom>
          <a:noFill/>
        </p:spPr>
        <p:txBody>
          <a:bodyPr wrap="square" rtlCol="0">
            <a:spAutoFit/>
          </a:bodyPr>
          <a:lstStyle/>
          <a:p>
            <a:pPr algn="ctr">
              <a:defRPr/>
            </a:pPr>
            <a:r>
              <a:rPr lang="en-GB" sz="1400" dirty="0">
                <a:solidFill>
                  <a:prstClr val="black"/>
                </a:solidFill>
                <a:latin typeface="Arial" panose="020B0604020202020204" pitchFamily="34" charset="0"/>
                <a:cs typeface="Arial" panose="020B0604020202020204" pitchFamily="34" charset="0"/>
              </a:rPr>
              <a:t>Alapatt, Mascagni et al, Neural Networks and Deep Learning</a:t>
            </a:r>
          </a:p>
          <a:p>
            <a:pPr algn="ctr">
              <a:defRPr/>
            </a:pPr>
            <a:r>
              <a:rPr lang="en-GB" sz="1400" dirty="0">
                <a:solidFill>
                  <a:prstClr val="black"/>
                </a:solidFill>
                <a:latin typeface="Arial" panose="020B0604020202020204" pitchFamily="34" charset="0"/>
                <a:cs typeface="Arial" panose="020B0604020202020204" pitchFamily="34" charset="0"/>
              </a:rPr>
              <a:t>in “</a:t>
            </a:r>
            <a:r>
              <a:rPr lang="en-GB" sz="1400" i="1" dirty="0">
                <a:solidFill>
                  <a:prstClr val="black"/>
                </a:solidFill>
                <a:latin typeface="Arial" panose="020B0604020202020204" pitchFamily="34" charset="0"/>
                <a:cs typeface="Arial" panose="020B0604020202020204" pitchFamily="34" charset="0"/>
              </a:rPr>
              <a:t>Artificial Intelligence in Surgery: A Primer for Surgical Practice</a:t>
            </a:r>
            <a:r>
              <a:rPr lang="en-GB" sz="1400" dirty="0">
                <a:solidFill>
                  <a:prstClr val="black"/>
                </a:solidFill>
                <a:latin typeface="Arial" panose="020B0604020202020204" pitchFamily="34" charset="0"/>
                <a:cs typeface="Arial" panose="020B0604020202020204" pitchFamily="34" charset="0"/>
              </a:rPr>
              <a:t>.” McGraw Hill D. Hashimoto</a:t>
            </a:r>
            <a:endParaRPr kumimoji="0" lang="en-IT" sz="1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7" name="Slide Number Placeholder 3">
            <a:extLst>
              <a:ext uri="{FF2B5EF4-FFF2-40B4-BE49-F238E27FC236}">
                <a16:creationId xmlns:a16="http://schemas.microsoft.com/office/drawing/2014/main" id="{F8972942-6DF8-70E5-4EAB-399D14A0E64C}"/>
              </a:ext>
            </a:extLst>
          </p:cNvPr>
          <p:cNvSpPr txBox="1">
            <a:spLocks/>
          </p:cNvSpPr>
          <p:nvPr/>
        </p:nvSpPr>
        <p:spPr>
          <a:xfrm>
            <a:off x="9347200" y="1"/>
            <a:ext cx="2844800" cy="365125"/>
          </a:xfrm>
          <a:prstGeom prst="rect">
            <a:avLst/>
          </a:prstGeom>
          <a:noFill/>
          <a:ln>
            <a:noFill/>
          </a:ln>
        </p:spPr>
        <p:txBody>
          <a:bodyPr spcFirstLastPara="1" vert="horz" wrap="square" lIns="91425" tIns="45700" rIns="91425" bIns="45700" rtlCol="0" anchor="ctr" anchorCtr="0">
            <a:noAutofit/>
          </a:bodyPr>
          <a:lstStyle>
            <a:defPPr>
              <a:defRPr lang="en-IT"/>
            </a:defPPr>
            <a:lvl1pPr marL="0" marR="0" lvl="0"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1pPr>
            <a:lvl2pPr marL="0" marR="0" lvl="1"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2pPr>
            <a:lvl3pPr marL="0" marR="0" lvl="2"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3pPr>
            <a:lvl4pPr marL="0" marR="0" lvl="3"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4pPr>
            <a:lvl5pPr marL="0" marR="0" lvl="4"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5pPr>
            <a:lvl6pPr marL="0" marR="0" lvl="5"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6pPr>
            <a:lvl7pPr marL="0" marR="0" lvl="6"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7pPr>
            <a:lvl8pPr marL="0" marR="0" lvl="7"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8pPr>
            <a:lvl9pPr marL="0" marR="0" lvl="8"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9pPr>
          </a:lstStyle>
          <a:p>
            <a:fld id="{00000000-1234-1234-1234-123412341234}" type="slidenum">
              <a:rPr lang="fr-FR" smtClean="0"/>
              <a:pPr/>
              <a:t>5</a:t>
            </a:fld>
            <a:endParaRPr lang="fr-FR">
              <a:solidFill>
                <a:schemeClr val="tx1"/>
              </a:solidFill>
            </a:endParaRPr>
          </a:p>
        </p:txBody>
      </p:sp>
      <p:pic>
        <p:nvPicPr>
          <p:cNvPr id="4" name="Picture 3" descr="A group of white dots on a black background&#10;&#10;Description automatically generated with low confidence">
            <a:extLst>
              <a:ext uri="{FF2B5EF4-FFF2-40B4-BE49-F238E27FC236}">
                <a16:creationId xmlns:a16="http://schemas.microsoft.com/office/drawing/2014/main" id="{6046E6A5-D627-7D8C-AEBA-EC60AE7AAE4B}"/>
              </a:ext>
            </a:extLst>
          </p:cNvPr>
          <p:cNvPicPr>
            <a:picLocks noChangeAspect="1"/>
          </p:cNvPicPr>
          <p:nvPr/>
        </p:nvPicPr>
        <p:blipFill>
          <a:blip r:embed="rId3"/>
          <a:stretch>
            <a:fillRect/>
          </a:stretch>
        </p:blipFill>
        <p:spPr>
          <a:xfrm>
            <a:off x="625193" y="1988354"/>
            <a:ext cx="10941615" cy="2881292"/>
          </a:xfrm>
          <a:prstGeom prst="rect">
            <a:avLst/>
          </a:prstGeom>
        </p:spPr>
      </p:pic>
    </p:spTree>
    <p:extLst>
      <p:ext uri="{BB962C8B-B14F-4D97-AF65-F5344CB8AC3E}">
        <p14:creationId xmlns:p14="http://schemas.microsoft.com/office/powerpoint/2010/main" val="83724926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5B6336E2-B7D8-F6E0-78A8-4FDEC876EF6F}"/>
              </a:ext>
            </a:extLst>
          </p:cNvPr>
          <p:cNvSpPr txBox="1"/>
          <p:nvPr/>
        </p:nvSpPr>
        <p:spPr>
          <a:xfrm>
            <a:off x="330148" y="902537"/>
            <a:ext cx="11088129" cy="400110"/>
          </a:xfrm>
          <a:prstGeom prst="rect">
            <a:avLst/>
          </a:prstGeom>
          <a:noFill/>
        </p:spPr>
        <p:txBody>
          <a:bodyPr wrap="square">
            <a:spAutoFit/>
          </a:bodyPr>
          <a:lstStyle/>
          <a:p>
            <a:r>
              <a:rPr lang="en-US" sz="2000" dirty="0"/>
              <a:t>Most studies explore how AI can enhance the </a:t>
            </a:r>
            <a:r>
              <a:rPr lang="en-US" sz="2000" b="1" u="sng" dirty="0">
                <a:effectLst>
                  <a:outerShdw blurRad="38100" dist="38100" dir="2700000" algn="tl">
                    <a:srgbClr val="000000">
                      <a:alpha val="43137"/>
                    </a:srgbClr>
                  </a:outerShdw>
                </a:effectLst>
              </a:rPr>
              <a:t>endoscopic assessment of GERD </a:t>
            </a:r>
            <a:r>
              <a:rPr lang="en-US" sz="2000" dirty="0">
                <a:effectLst>
                  <a:outerShdw blurRad="38100" dist="38100" dir="2700000" algn="tl">
                    <a:srgbClr val="000000">
                      <a:alpha val="43137"/>
                    </a:srgbClr>
                  </a:outerShdw>
                </a:effectLst>
              </a:rPr>
              <a:t>and </a:t>
            </a:r>
            <a:r>
              <a:rPr lang="en-US" sz="2000" b="1" dirty="0">
                <a:effectLst>
                  <a:outerShdw blurRad="38100" dist="38100" dir="2700000" algn="tl">
                    <a:srgbClr val="000000">
                      <a:alpha val="43137"/>
                    </a:srgbClr>
                  </a:outerShdw>
                </a:effectLst>
              </a:rPr>
              <a:t>pH impedance</a:t>
            </a:r>
            <a:r>
              <a:rPr lang="en-US" sz="2000" b="1" u="sng" dirty="0">
                <a:effectLst>
                  <a:outerShdw blurRad="38100" dist="38100" dir="2700000" algn="tl">
                    <a:srgbClr val="000000">
                      <a:alpha val="43137"/>
                    </a:srgbClr>
                  </a:outerShdw>
                </a:effectLst>
              </a:rPr>
              <a:t> </a:t>
            </a:r>
          </a:p>
        </p:txBody>
      </p:sp>
      <p:sp>
        <p:nvSpPr>
          <p:cNvPr id="2" name="Titolo 1">
            <a:extLst>
              <a:ext uri="{FF2B5EF4-FFF2-40B4-BE49-F238E27FC236}">
                <a16:creationId xmlns:a16="http://schemas.microsoft.com/office/drawing/2014/main" id="{885C8D4C-CC44-71BB-8E95-CFF72D8A20EB}"/>
              </a:ext>
            </a:extLst>
          </p:cNvPr>
          <p:cNvSpPr txBox="1">
            <a:spLocks/>
          </p:cNvSpPr>
          <p:nvPr/>
        </p:nvSpPr>
        <p:spPr>
          <a:xfrm>
            <a:off x="334833" y="214104"/>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a:latin typeface="+mn-lt"/>
              </a:rPr>
              <a:t>AI for GERD</a:t>
            </a:r>
          </a:p>
        </p:txBody>
      </p:sp>
      <p:sp>
        <p:nvSpPr>
          <p:cNvPr id="5" name="CasellaDiTesto 4">
            <a:extLst>
              <a:ext uri="{FF2B5EF4-FFF2-40B4-BE49-F238E27FC236}">
                <a16:creationId xmlns:a16="http://schemas.microsoft.com/office/drawing/2014/main" id="{7067DCB0-A706-32B5-B221-E57FAA5964BF}"/>
              </a:ext>
            </a:extLst>
          </p:cNvPr>
          <p:cNvSpPr txBox="1"/>
          <p:nvPr/>
        </p:nvSpPr>
        <p:spPr>
          <a:xfrm>
            <a:off x="1232792" y="4944911"/>
            <a:ext cx="10099588" cy="1737399"/>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lgn="ctr"/>
            <a:r>
              <a:rPr lang="it-IT" sz="2000" b="1" dirty="0" err="1"/>
              <a:t>Potential</a:t>
            </a:r>
            <a:r>
              <a:rPr lang="it-IT" sz="2000" b="1" dirty="0"/>
              <a:t> </a:t>
            </a:r>
            <a:r>
              <a:rPr lang="it-IT" sz="2000" b="1" dirty="0" err="1"/>
              <a:t>advantages</a:t>
            </a:r>
            <a:r>
              <a:rPr lang="it-IT" sz="2000" b="1" dirty="0"/>
              <a:t> of AI</a:t>
            </a:r>
            <a:r>
              <a:rPr lang="it-IT" sz="2000" dirty="0"/>
              <a:t>:</a:t>
            </a:r>
          </a:p>
          <a:p>
            <a:pPr marL="800100" lvl="1" indent="-342900" algn="ctr">
              <a:lnSpc>
                <a:spcPct val="150000"/>
              </a:lnSpc>
              <a:buFont typeface="Wingdings" panose="05000000000000000000" pitchFamily="2" charset="2"/>
              <a:buChar char="Ø"/>
            </a:pPr>
            <a:r>
              <a:rPr lang="it-IT" sz="2000" dirty="0" err="1"/>
              <a:t>Improvement</a:t>
            </a:r>
            <a:r>
              <a:rPr lang="it-IT" sz="2000" dirty="0"/>
              <a:t> of </a:t>
            </a:r>
            <a:r>
              <a:rPr lang="it-IT" sz="2000" dirty="0" err="1"/>
              <a:t>sensitivity</a:t>
            </a:r>
            <a:r>
              <a:rPr lang="it-IT" sz="2000" dirty="0"/>
              <a:t> and </a:t>
            </a:r>
            <a:r>
              <a:rPr lang="it-IT" sz="2000" dirty="0" err="1"/>
              <a:t>specificity</a:t>
            </a:r>
            <a:r>
              <a:rPr lang="it-IT" sz="2000" dirty="0"/>
              <a:t> of </a:t>
            </a:r>
            <a:r>
              <a:rPr lang="it-IT" sz="2000" dirty="0" err="1"/>
              <a:t>endoscopy</a:t>
            </a:r>
            <a:endParaRPr lang="it-IT" sz="2000" dirty="0"/>
          </a:p>
          <a:p>
            <a:pPr marL="800100" lvl="1" indent="-342900" algn="ctr">
              <a:lnSpc>
                <a:spcPct val="150000"/>
              </a:lnSpc>
              <a:buFont typeface="Wingdings" panose="05000000000000000000" pitchFamily="2" charset="2"/>
              <a:buChar char="Ø"/>
            </a:pPr>
            <a:r>
              <a:rPr lang="it-IT" sz="2000" dirty="0"/>
              <a:t>pH </a:t>
            </a:r>
            <a:r>
              <a:rPr lang="it-IT" sz="2000" dirty="0" err="1"/>
              <a:t>impedance</a:t>
            </a:r>
            <a:r>
              <a:rPr lang="it-IT" sz="2000" dirty="0"/>
              <a:t> time </a:t>
            </a:r>
            <a:r>
              <a:rPr lang="it-IT" sz="2000" dirty="0" err="1"/>
              <a:t>interpretation</a:t>
            </a:r>
            <a:r>
              <a:rPr lang="it-IT" sz="2000" dirty="0"/>
              <a:t> </a:t>
            </a:r>
            <a:r>
              <a:rPr lang="it-IT" sz="2000" dirty="0" err="1"/>
              <a:t>reduction</a:t>
            </a:r>
            <a:endParaRPr lang="it-IT" sz="2000" dirty="0"/>
          </a:p>
          <a:p>
            <a:pPr marL="800100" lvl="1" indent="-342900" algn="ctr">
              <a:lnSpc>
                <a:spcPct val="150000"/>
              </a:lnSpc>
              <a:buFont typeface="Wingdings" panose="05000000000000000000" pitchFamily="2" charset="2"/>
              <a:buChar char="Ø"/>
            </a:pPr>
            <a:r>
              <a:rPr lang="it-IT" sz="2000" dirty="0"/>
              <a:t>Reduce inter-</a:t>
            </a:r>
            <a:r>
              <a:rPr lang="it-IT" sz="2000" dirty="0" err="1"/>
              <a:t>observer</a:t>
            </a:r>
            <a:r>
              <a:rPr lang="it-IT" sz="2000" dirty="0"/>
              <a:t> </a:t>
            </a:r>
            <a:r>
              <a:rPr lang="it-IT" sz="2000" dirty="0" err="1"/>
              <a:t>subjectivity</a:t>
            </a:r>
            <a:endParaRPr lang="it-IT" sz="2000" dirty="0"/>
          </a:p>
        </p:txBody>
      </p:sp>
      <p:sp>
        <p:nvSpPr>
          <p:cNvPr id="10" name="CasellaDiTesto 9">
            <a:extLst>
              <a:ext uri="{FF2B5EF4-FFF2-40B4-BE49-F238E27FC236}">
                <a16:creationId xmlns:a16="http://schemas.microsoft.com/office/drawing/2014/main" id="{6243D27A-E163-BF4D-3F3E-71B4A1A8759E}"/>
              </a:ext>
            </a:extLst>
          </p:cNvPr>
          <p:cNvSpPr txBox="1"/>
          <p:nvPr/>
        </p:nvSpPr>
        <p:spPr>
          <a:xfrm>
            <a:off x="653142" y="3216322"/>
            <a:ext cx="2413686" cy="707886"/>
          </a:xfrm>
          <a:prstGeom prst="rect">
            <a:avLst/>
          </a:prstGeom>
          <a:noFill/>
        </p:spPr>
        <p:txBody>
          <a:bodyPr wrap="square" rtlCol="0">
            <a:spAutoFit/>
          </a:bodyPr>
          <a:lstStyle/>
          <a:p>
            <a:r>
              <a:rPr lang="it-IT" sz="2000" b="1" dirty="0" err="1"/>
              <a:t>Endoscopic</a:t>
            </a:r>
            <a:r>
              <a:rPr lang="it-IT" sz="2000" b="1" dirty="0"/>
              <a:t> </a:t>
            </a:r>
            <a:r>
              <a:rPr lang="it-IT" sz="2000" b="1" dirty="0" err="1"/>
              <a:t>Classification</a:t>
            </a:r>
            <a:r>
              <a:rPr lang="it-IT" sz="2000" b="1" dirty="0"/>
              <a:t> </a:t>
            </a:r>
          </a:p>
        </p:txBody>
      </p:sp>
      <p:sp>
        <p:nvSpPr>
          <p:cNvPr id="12" name="CasellaDiTesto 11">
            <a:extLst>
              <a:ext uri="{FF2B5EF4-FFF2-40B4-BE49-F238E27FC236}">
                <a16:creationId xmlns:a16="http://schemas.microsoft.com/office/drawing/2014/main" id="{CBDB83C3-D904-D59A-405C-4D49C069F8D3}"/>
              </a:ext>
            </a:extLst>
          </p:cNvPr>
          <p:cNvSpPr txBox="1"/>
          <p:nvPr/>
        </p:nvSpPr>
        <p:spPr>
          <a:xfrm>
            <a:off x="2686946" y="3662304"/>
            <a:ext cx="6096000" cy="369332"/>
          </a:xfrm>
          <a:prstGeom prst="rect">
            <a:avLst/>
          </a:prstGeom>
          <a:noFill/>
        </p:spPr>
        <p:txBody>
          <a:bodyPr wrap="square">
            <a:spAutoFit/>
          </a:bodyPr>
          <a:lstStyle/>
          <a:p>
            <a:r>
              <a:rPr lang="it-IT" b="1" dirty="0" err="1"/>
              <a:t>GerdNet</a:t>
            </a:r>
            <a:r>
              <a:rPr lang="it-IT" b="1" dirty="0"/>
              <a:t> (feature </a:t>
            </a:r>
            <a:r>
              <a:rPr lang="it-IT" b="1" dirty="0" err="1"/>
              <a:t>extractor</a:t>
            </a:r>
            <a:r>
              <a:rPr lang="it-IT" b="1" dirty="0"/>
              <a:t>)-</a:t>
            </a:r>
            <a:r>
              <a:rPr lang="it-IT" dirty="0"/>
              <a:t>RF(</a:t>
            </a:r>
            <a:r>
              <a:rPr lang="it-IT" dirty="0" err="1"/>
              <a:t>classifier</a:t>
            </a:r>
            <a:r>
              <a:rPr lang="it-IT" dirty="0"/>
              <a:t>) (DL and ML model)</a:t>
            </a:r>
          </a:p>
        </p:txBody>
      </p:sp>
      <p:grpSp>
        <p:nvGrpSpPr>
          <p:cNvPr id="24" name="Gruppo 23">
            <a:extLst>
              <a:ext uri="{FF2B5EF4-FFF2-40B4-BE49-F238E27FC236}">
                <a16:creationId xmlns:a16="http://schemas.microsoft.com/office/drawing/2014/main" id="{139D1744-87DB-B481-7DC1-4D1A689BF342}"/>
              </a:ext>
            </a:extLst>
          </p:cNvPr>
          <p:cNvGrpSpPr/>
          <p:nvPr/>
        </p:nvGrpSpPr>
        <p:grpSpPr>
          <a:xfrm>
            <a:off x="653142" y="1678807"/>
            <a:ext cx="9165125" cy="1214553"/>
            <a:chOff x="653142" y="1678807"/>
            <a:chExt cx="9165125" cy="1214553"/>
          </a:xfrm>
        </p:grpSpPr>
        <p:sp>
          <p:nvSpPr>
            <p:cNvPr id="7" name="CasellaDiTesto 6">
              <a:extLst>
                <a:ext uri="{FF2B5EF4-FFF2-40B4-BE49-F238E27FC236}">
                  <a16:creationId xmlns:a16="http://schemas.microsoft.com/office/drawing/2014/main" id="{A791ABA2-6212-E63A-A488-8AEB1ABC3F69}"/>
                </a:ext>
              </a:extLst>
            </p:cNvPr>
            <p:cNvSpPr txBox="1"/>
            <p:nvPr/>
          </p:nvSpPr>
          <p:spPr>
            <a:xfrm>
              <a:off x="653142" y="1679730"/>
              <a:ext cx="2413686" cy="707886"/>
            </a:xfrm>
            <a:prstGeom prst="rect">
              <a:avLst/>
            </a:prstGeom>
            <a:noFill/>
          </p:spPr>
          <p:txBody>
            <a:bodyPr wrap="square" rtlCol="0">
              <a:spAutoFit/>
            </a:bodyPr>
            <a:lstStyle/>
            <a:p>
              <a:r>
                <a:rPr lang="it-IT" sz="2000" b="1" dirty="0" err="1"/>
                <a:t>Endoscopic</a:t>
              </a:r>
              <a:r>
                <a:rPr lang="it-IT" sz="2000" b="1" dirty="0"/>
                <a:t> </a:t>
              </a:r>
              <a:r>
                <a:rPr lang="it-IT" sz="2000" b="1" dirty="0" err="1"/>
                <a:t>Diagnosis</a:t>
              </a:r>
              <a:endParaRPr lang="it-IT" sz="2000" b="1" dirty="0"/>
            </a:p>
          </p:txBody>
        </p:sp>
        <p:grpSp>
          <p:nvGrpSpPr>
            <p:cNvPr id="21" name="Gruppo 20">
              <a:extLst>
                <a:ext uri="{FF2B5EF4-FFF2-40B4-BE49-F238E27FC236}">
                  <a16:creationId xmlns:a16="http://schemas.microsoft.com/office/drawing/2014/main" id="{055C5E69-5B90-1A65-2D9A-802FA443DA81}"/>
                </a:ext>
              </a:extLst>
            </p:cNvPr>
            <p:cNvGrpSpPr/>
            <p:nvPr/>
          </p:nvGrpSpPr>
          <p:grpSpPr>
            <a:xfrm>
              <a:off x="2746906" y="1678807"/>
              <a:ext cx="7071361" cy="1214553"/>
              <a:chOff x="3378924" y="1710508"/>
              <a:chExt cx="7071361" cy="1214553"/>
            </a:xfrm>
          </p:grpSpPr>
          <p:sp>
            <p:nvSpPr>
              <p:cNvPr id="9" name="CasellaDiTesto 8">
                <a:extLst>
                  <a:ext uri="{FF2B5EF4-FFF2-40B4-BE49-F238E27FC236}">
                    <a16:creationId xmlns:a16="http://schemas.microsoft.com/office/drawing/2014/main" id="{AC414E61-6263-87C4-C113-3CD8A88D88B9}"/>
                  </a:ext>
                </a:extLst>
              </p:cNvPr>
              <p:cNvSpPr txBox="1"/>
              <p:nvPr/>
            </p:nvSpPr>
            <p:spPr>
              <a:xfrm>
                <a:off x="3378924" y="2125136"/>
                <a:ext cx="7071361" cy="369332"/>
              </a:xfrm>
              <a:prstGeom prst="rect">
                <a:avLst/>
              </a:prstGeom>
              <a:noFill/>
            </p:spPr>
            <p:txBody>
              <a:bodyPr wrap="square">
                <a:spAutoFit/>
              </a:bodyPr>
              <a:lstStyle/>
              <a:p>
                <a:r>
                  <a:rPr lang="it-IT" dirty="0" err="1"/>
                  <a:t>Hierarchical</a:t>
                </a:r>
                <a:r>
                  <a:rPr lang="it-IT" dirty="0"/>
                  <a:t> </a:t>
                </a:r>
                <a:r>
                  <a:rPr lang="it-IT" dirty="0" err="1"/>
                  <a:t>Heterogeneous</a:t>
                </a:r>
                <a:r>
                  <a:rPr lang="it-IT" dirty="0"/>
                  <a:t> </a:t>
                </a:r>
                <a:r>
                  <a:rPr lang="it-IT" dirty="0" err="1"/>
                  <a:t>Descriptor</a:t>
                </a:r>
                <a:r>
                  <a:rPr lang="it-IT" dirty="0"/>
                  <a:t> Fusion </a:t>
                </a:r>
                <a:r>
                  <a:rPr lang="it-IT" b="1" dirty="0"/>
                  <a:t>(HHDF) </a:t>
                </a:r>
                <a:r>
                  <a:rPr lang="it-IT" dirty="0"/>
                  <a:t>(SVM-</a:t>
                </a:r>
                <a:r>
                  <a:rPr lang="it-IT" dirty="0" err="1"/>
                  <a:t>based</a:t>
                </a:r>
                <a:r>
                  <a:rPr lang="it-IT" dirty="0"/>
                  <a:t>)</a:t>
                </a:r>
              </a:p>
            </p:txBody>
          </p:sp>
          <p:sp>
            <p:nvSpPr>
              <p:cNvPr id="16" name="CasellaDiTesto 15">
                <a:extLst>
                  <a:ext uri="{FF2B5EF4-FFF2-40B4-BE49-F238E27FC236}">
                    <a16:creationId xmlns:a16="http://schemas.microsoft.com/office/drawing/2014/main" id="{002D69ED-70DA-229E-9947-47ED1514EAE9}"/>
                  </a:ext>
                </a:extLst>
              </p:cNvPr>
              <p:cNvSpPr txBox="1"/>
              <p:nvPr/>
            </p:nvSpPr>
            <p:spPr>
              <a:xfrm>
                <a:off x="3378924" y="2555729"/>
                <a:ext cx="6096000" cy="369332"/>
              </a:xfrm>
              <a:prstGeom prst="rect">
                <a:avLst/>
              </a:prstGeom>
              <a:noFill/>
            </p:spPr>
            <p:txBody>
              <a:bodyPr wrap="square">
                <a:spAutoFit/>
              </a:bodyPr>
              <a:lstStyle/>
              <a:p>
                <a:r>
                  <a:rPr lang="it-IT" dirty="0"/>
                  <a:t>Computer </a:t>
                </a:r>
                <a:r>
                  <a:rPr lang="it-IT" dirty="0" err="1"/>
                  <a:t>Assisted</a:t>
                </a:r>
                <a:r>
                  <a:rPr lang="it-IT" dirty="0"/>
                  <a:t> </a:t>
                </a:r>
                <a:r>
                  <a:rPr lang="it-IT" dirty="0" err="1"/>
                  <a:t>Detection</a:t>
                </a:r>
                <a:r>
                  <a:rPr lang="it-IT" dirty="0"/>
                  <a:t> (</a:t>
                </a:r>
                <a:r>
                  <a:rPr lang="it-IT" b="1" dirty="0" err="1"/>
                  <a:t>CADe</a:t>
                </a:r>
                <a:r>
                  <a:rPr lang="it-IT" dirty="0"/>
                  <a:t>)</a:t>
                </a:r>
              </a:p>
            </p:txBody>
          </p:sp>
          <p:sp>
            <p:nvSpPr>
              <p:cNvPr id="18" name="CasellaDiTesto 17">
                <a:extLst>
                  <a:ext uri="{FF2B5EF4-FFF2-40B4-BE49-F238E27FC236}">
                    <a16:creationId xmlns:a16="http://schemas.microsoft.com/office/drawing/2014/main" id="{5264776C-59B9-975C-8AED-BF27BD04107F}"/>
                  </a:ext>
                </a:extLst>
              </p:cNvPr>
              <p:cNvSpPr txBox="1"/>
              <p:nvPr/>
            </p:nvSpPr>
            <p:spPr>
              <a:xfrm>
                <a:off x="3378925" y="1710508"/>
                <a:ext cx="6096000" cy="369332"/>
              </a:xfrm>
              <a:prstGeom prst="rect">
                <a:avLst/>
              </a:prstGeom>
              <a:noFill/>
            </p:spPr>
            <p:txBody>
              <a:bodyPr wrap="square">
                <a:spAutoFit/>
              </a:bodyPr>
              <a:lstStyle/>
              <a:p>
                <a:r>
                  <a:rPr lang="it-IT" sz="1800" b="1" i="0" u="none" strike="noStrike" baseline="0" dirty="0">
                    <a:latin typeface="URWPalladioL-Roma"/>
                  </a:rPr>
                  <a:t>QUID </a:t>
                </a:r>
                <a:r>
                  <a:rPr lang="it-IT" sz="1800" b="1" i="0" u="none" strike="noStrike" baseline="0" dirty="0" err="1">
                    <a:latin typeface="URWPalladioL-Roma"/>
                  </a:rPr>
                  <a:t>questionnaire</a:t>
                </a:r>
                <a:r>
                  <a:rPr lang="it-IT" sz="1800" b="1" i="0" u="none" strike="noStrike" baseline="0" dirty="0">
                    <a:latin typeface="URWPalladioL-Roma"/>
                  </a:rPr>
                  <a:t> </a:t>
                </a:r>
                <a:r>
                  <a:rPr lang="it-IT" sz="1800" i="0" u="none" strike="noStrike" baseline="0" dirty="0">
                    <a:latin typeface="URWPalladioL-Roma"/>
                  </a:rPr>
                  <a:t>(ANN </a:t>
                </a:r>
                <a:r>
                  <a:rPr lang="it-IT" sz="1800" i="0" u="none" strike="noStrike" baseline="0" dirty="0" err="1">
                    <a:latin typeface="URWPalladioL-Roma"/>
                  </a:rPr>
                  <a:t>based</a:t>
                </a:r>
                <a:r>
                  <a:rPr lang="it-IT" sz="1800" i="0" u="none" strike="noStrike" baseline="0" dirty="0">
                    <a:latin typeface="URWPalladioL-Roma"/>
                  </a:rPr>
                  <a:t>)</a:t>
                </a:r>
                <a:endParaRPr lang="it-IT" dirty="0"/>
              </a:p>
            </p:txBody>
          </p:sp>
        </p:grpSp>
      </p:grpSp>
      <p:sp>
        <p:nvSpPr>
          <p:cNvPr id="20" name="CasellaDiTesto 19">
            <a:extLst>
              <a:ext uri="{FF2B5EF4-FFF2-40B4-BE49-F238E27FC236}">
                <a16:creationId xmlns:a16="http://schemas.microsoft.com/office/drawing/2014/main" id="{E54399E4-CA90-C58E-73BF-EFAF92D536D7}"/>
              </a:ext>
            </a:extLst>
          </p:cNvPr>
          <p:cNvSpPr txBox="1"/>
          <p:nvPr/>
        </p:nvSpPr>
        <p:spPr>
          <a:xfrm>
            <a:off x="2686946" y="3253177"/>
            <a:ext cx="6096000" cy="369332"/>
          </a:xfrm>
          <a:prstGeom prst="rect">
            <a:avLst/>
          </a:prstGeom>
          <a:noFill/>
        </p:spPr>
        <p:txBody>
          <a:bodyPr wrap="square">
            <a:spAutoFit/>
          </a:bodyPr>
          <a:lstStyle/>
          <a:p>
            <a:r>
              <a:rPr lang="it-IT" sz="1800" b="1" i="0" u="none" strike="noStrike" baseline="0" dirty="0">
                <a:latin typeface="URWPalladioL-Roma"/>
              </a:rPr>
              <a:t>Gerd-</a:t>
            </a:r>
            <a:r>
              <a:rPr lang="it-IT" sz="1800" b="1" i="0" u="none" strike="noStrike" baseline="0" dirty="0" err="1">
                <a:latin typeface="URWPalladioL-Roma"/>
              </a:rPr>
              <a:t>VGGNe</a:t>
            </a:r>
            <a:r>
              <a:rPr lang="it-IT" sz="1800" b="0" i="0" u="none" strike="noStrike" baseline="0" dirty="0" err="1">
                <a:latin typeface="URWPalladioL-Roma"/>
              </a:rPr>
              <a:t>t</a:t>
            </a:r>
            <a:r>
              <a:rPr lang="it-IT" sz="1800" b="0" i="0" u="none" strike="noStrike" baseline="0" dirty="0">
                <a:latin typeface="URWPalladioL-Roma"/>
              </a:rPr>
              <a:t> (DL model)</a:t>
            </a:r>
            <a:endParaRPr lang="it-IT" dirty="0"/>
          </a:p>
        </p:txBody>
      </p:sp>
      <p:sp>
        <p:nvSpPr>
          <p:cNvPr id="22" name="CasellaDiTesto 21">
            <a:extLst>
              <a:ext uri="{FF2B5EF4-FFF2-40B4-BE49-F238E27FC236}">
                <a16:creationId xmlns:a16="http://schemas.microsoft.com/office/drawing/2014/main" id="{3F87040B-7B4B-99B4-BC4C-5BCF05310945}"/>
              </a:ext>
            </a:extLst>
          </p:cNvPr>
          <p:cNvSpPr txBox="1"/>
          <p:nvPr/>
        </p:nvSpPr>
        <p:spPr>
          <a:xfrm>
            <a:off x="653142" y="4448375"/>
            <a:ext cx="2413686" cy="400110"/>
          </a:xfrm>
          <a:prstGeom prst="rect">
            <a:avLst/>
          </a:prstGeom>
          <a:noFill/>
        </p:spPr>
        <p:txBody>
          <a:bodyPr wrap="square" rtlCol="0">
            <a:spAutoFit/>
          </a:bodyPr>
          <a:lstStyle/>
          <a:p>
            <a:r>
              <a:rPr lang="it-IT" sz="2000" b="1" dirty="0"/>
              <a:t>pH </a:t>
            </a:r>
            <a:r>
              <a:rPr lang="it-IT" sz="2000" b="1" dirty="0" err="1"/>
              <a:t>impedance</a:t>
            </a:r>
            <a:r>
              <a:rPr lang="it-IT" sz="2000" b="1" dirty="0"/>
              <a:t> </a:t>
            </a:r>
          </a:p>
        </p:txBody>
      </p:sp>
      <p:sp>
        <p:nvSpPr>
          <p:cNvPr id="23" name="CasellaDiTesto 22">
            <a:extLst>
              <a:ext uri="{FF2B5EF4-FFF2-40B4-BE49-F238E27FC236}">
                <a16:creationId xmlns:a16="http://schemas.microsoft.com/office/drawing/2014/main" id="{B42787A5-D3F9-CAFC-8274-09EF6ACFBBBF}"/>
              </a:ext>
            </a:extLst>
          </p:cNvPr>
          <p:cNvSpPr txBox="1"/>
          <p:nvPr/>
        </p:nvSpPr>
        <p:spPr>
          <a:xfrm>
            <a:off x="2686946" y="4448375"/>
            <a:ext cx="6096000" cy="369332"/>
          </a:xfrm>
          <a:prstGeom prst="rect">
            <a:avLst/>
          </a:prstGeom>
          <a:noFill/>
        </p:spPr>
        <p:txBody>
          <a:bodyPr wrap="square">
            <a:spAutoFit/>
          </a:bodyPr>
          <a:lstStyle/>
          <a:p>
            <a:r>
              <a:rPr lang="it-IT" sz="1800" i="0" u="none" strike="noStrike" baseline="0" dirty="0">
                <a:latin typeface="URWPalladioL-Roma"/>
              </a:rPr>
              <a:t>ML models</a:t>
            </a:r>
            <a:endParaRPr lang="it-IT" dirty="0"/>
          </a:p>
        </p:txBody>
      </p:sp>
    </p:spTree>
    <p:extLst>
      <p:ext uri="{BB962C8B-B14F-4D97-AF65-F5344CB8AC3E}">
        <p14:creationId xmlns:p14="http://schemas.microsoft.com/office/powerpoint/2010/main" val="13795645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0"/>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0"/>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2"/>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3"/>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5" grpId="0" animBg="1"/>
      <p:bldP spid="10" grpId="0"/>
      <p:bldP spid="12" grpId="0"/>
      <p:bldP spid="20" grpId="0"/>
      <p:bldP spid="22" grpId="0"/>
      <p:bldP spid="23"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Picture 15" descr="Fig. 5">
            <a:extLst>
              <a:ext uri="{FF2B5EF4-FFF2-40B4-BE49-F238E27FC236}">
                <a16:creationId xmlns:a16="http://schemas.microsoft.com/office/drawing/2014/main" id="{0ADBA4CF-512B-D24A-DA03-53E2263267DD}"/>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5035" t="370" r="50124" b="50368"/>
          <a:stretch/>
        </p:blipFill>
        <p:spPr bwMode="auto">
          <a:xfrm>
            <a:off x="8488073" y="2191706"/>
            <a:ext cx="3057799" cy="2478152"/>
          </a:xfrm>
          <a:prstGeom prst="rect">
            <a:avLst/>
          </a:prstGeom>
          <a:noFill/>
          <a:extLst>
            <a:ext uri="{909E8E84-426E-40DD-AFC4-6F175D3DCCD1}">
              <a14:hiddenFill xmlns:a14="http://schemas.microsoft.com/office/drawing/2010/main">
                <a:solidFill>
                  <a:srgbClr val="FFFFFF"/>
                </a:solidFill>
              </a14:hiddenFill>
            </a:ext>
          </a:extLst>
        </p:spPr>
      </p:pic>
      <p:sp>
        <p:nvSpPr>
          <p:cNvPr id="4" name="Rettangolo 11">
            <a:extLst>
              <a:ext uri="{FF2B5EF4-FFF2-40B4-BE49-F238E27FC236}">
                <a16:creationId xmlns:a16="http://schemas.microsoft.com/office/drawing/2014/main" id="{92E56851-E442-CD45-AE31-023ACF92F722}"/>
              </a:ext>
            </a:extLst>
          </p:cNvPr>
          <p:cNvSpPr/>
          <p:nvPr/>
        </p:nvSpPr>
        <p:spPr>
          <a:xfrm>
            <a:off x="3252928" y="288987"/>
            <a:ext cx="5686172" cy="707886"/>
          </a:xfrm>
          <a:prstGeom prst="rect">
            <a:avLst/>
          </a:prstGeom>
        </p:spPr>
        <p:txBody>
          <a:bodyPr wrap="none">
            <a:spAutoFit/>
          </a:bodyPr>
          <a:lstStyle/>
          <a:p>
            <a:pPr lvl="0" algn="ctr" defTabSz="914037">
              <a:defRPr/>
            </a:pPr>
            <a:r>
              <a:rPr lang="en-GB" sz="4000" b="1" dirty="0">
                <a:solidFill>
                  <a:prstClr val="black"/>
                </a:solidFill>
                <a:latin typeface="Arial"/>
                <a:cs typeface="Arial"/>
              </a:rPr>
              <a:t>Computer vision tasks</a:t>
            </a:r>
          </a:p>
        </p:txBody>
      </p:sp>
      <p:sp>
        <p:nvSpPr>
          <p:cNvPr id="2" name="TextBox 1">
            <a:extLst>
              <a:ext uri="{FF2B5EF4-FFF2-40B4-BE49-F238E27FC236}">
                <a16:creationId xmlns:a16="http://schemas.microsoft.com/office/drawing/2014/main" id="{8D1D2B11-7192-7E3F-B264-741BAB95B558}"/>
              </a:ext>
            </a:extLst>
          </p:cNvPr>
          <p:cNvSpPr txBox="1"/>
          <p:nvPr/>
        </p:nvSpPr>
        <p:spPr>
          <a:xfrm>
            <a:off x="7301" y="5731721"/>
            <a:ext cx="12184699" cy="523220"/>
          </a:xfrm>
          <a:prstGeom prst="rect">
            <a:avLst/>
          </a:prstGeom>
          <a:noFill/>
        </p:spPr>
        <p:txBody>
          <a:bodyPr wrap="square" rtlCol="0">
            <a:spAutoFit/>
          </a:bodyPr>
          <a:lstStyle/>
          <a:p>
            <a:pPr algn="ctr">
              <a:defRPr/>
            </a:pPr>
            <a:r>
              <a:rPr lang="en-GB" sz="1400" dirty="0">
                <a:solidFill>
                  <a:prstClr val="black"/>
                </a:solidFill>
                <a:latin typeface="Arial" panose="020B0604020202020204" pitchFamily="34" charset="0"/>
                <a:cs typeface="Arial" panose="020B0604020202020204" pitchFamily="34" charset="0"/>
              </a:rPr>
              <a:t>Alapatt, Mascagni et al, Neural Networks and Deep Learning</a:t>
            </a:r>
          </a:p>
          <a:p>
            <a:pPr algn="ctr">
              <a:defRPr/>
            </a:pPr>
            <a:r>
              <a:rPr lang="en-GB" sz="1400" dirty="0">
                <a:solidFill>
                  <a:prstClr val="black"/>
                </a:solidFill>
                <a:latin typeface="Arial" panose="020B0604020202020204" pitchFamily="34" charset="0"/>
                <a:cs typeface="Arial" panose="020B0604020202020204" pitchFamily="34" charset="0"/>
              </a:rPr>
              <a:t>in “</a:t>
            </a:r>
            <a:r>
              <a:rPr lang="en-GB" sz="1400" i="1" dirty="0">
                <a:solidFill>
                  <a:prstClr val="black"/>
                </a:solidFill>
                <a:latin typeface="Arial" panose="020B0604020202020204" pitchFamily="34" charset="0"/>
                <a:cs typeface="Arial" panose="020B0604020202020204" pitchFamily="34" charset="0"/>
              </a:rPr>
              <a:t>Artificial Intelligence in Surgery: A Primer for Surgical Practice</a:t>
            </a:r>
            <a:r>
              <a:rPr lang="en-GB" sz="1400" dirty="0">
                <a:solidFill>
                  <a:prstClr val="black"/>
                </a:solidFill>
                <a:latin typeface="Arial" panose="020B0604020202020204" pitchFamily="34" charset="0"/>
                <a:cs typeface="Arial" panose="020B0604020202020204" pitchFamily="34" charset="0"/>
              </a:rPr>
              <a:t>.” McGraw Hill D. Hashimoto</a:t>
            </a:r>
            <a:endParaRPr kumimoji="0" lang="en-IT" sz="1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5" name="Slide Number Placeholder 3">
            <a:extLst>
              <a:ext uri="{FF2B5EF4-FFF2-40B4-BE49-F238E27FC236}">
                <a16:creationId xmlns:a16="http://schemas.microsoft.com/office/drawing/2014/main" id="{39A01429-16F2-492D-2A5F-D7B74C920934}"/>
              </a:ext>
            </a:extLst>
          </p:cNvPr>
          <p:cNvSpPr txBox="1">
            <a:spLocks/>
          </p:cNvSpPr>
          <p:nvPr/>
        </p:nvSpPr>
        <p:spPr>
          <a:xfrm>
            <a:off x="9347200" y="1"/>
            <a:ext cx="2844800" cy="365125"/>
          </a:xfrm>
          <a:prstGeom prst="rect">
            <a:avLst/>
          </a:prstGeom>
          <a:noFill/>
          <a:ln>
            <a:noFill/>
          </a:ln>
        </p:spPr>
        <p:txBody>
          <a:bodyPr spcFirstLastPara="1" vert="horz" wrap="square" lIns="91425" tIns="45700" rIns="91425" bIns="45700" rtlCol="0" anchor="ctr" anchorCtr="0">
            <a:noAutofit/>
          </a:bodyPr>
          <a:lstStyle>
            <a:defPPr>
              <a:defRPr lang="en-IT"/>
            </a:defPPr>
            <a:lvl1pPr marL="0" marR="0" lvl="0"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1pPr>
            <a:lvl2pPr marL="0" marR="0" lvl="1"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2pPr>
            <a:lvl3pPr marL="0" marR="0" lvl="2"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3pPr>
            <a:lvl4pPr marL="0" marR="0" lvl="3"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4pPr>
            <a:lvl5pPr marL="0" marR="0" lvl="4"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5pPr>
            <a:lvl6pPr marL="0" marR="0" lvl="5"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6pPr>
            <a:lvl7pPr marL="0" marR="0" lvl="6"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7pPr>
            <a:lvl8pPr marL="0" marR="0" lvl="7"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8pPr>
            <a:lvl9pPr marL="0" marR="0" lvl="8" indent="0" algn="r" defTabSz="914400" rtl="0" eaLnBrk="1" latinLnBrk="0" hangingPunct="1">
              <a:spcBef>
                <a:spcPts val="0"/>
              </a:spcBef>
              <a:buNone/>
              <a:defRPr sz="1200" b="0" i="0" u="none" strike="noStrike" kern="1200" cap="none">
                <a:solidFill>
                  <a:schemeClr val="dk1"/>
                </a:solidFill>
                <a:latin typeface="Calibri"/>
                <a:ea typeface="Calibri"/>
                <a:cs typeface="Calibri"/>
                <a:sym typeface="Calibri"/>
              </a:defRPr>
            </a:lvl9pPr>
          </a:lstStyle>
          <a:p>
            <a:fld id="{00000000-1234-1234-1234-123412341234}" type="slidenum">
              <a:rPr lang="fr-FR" smtClean="0"/>
              <a:pPr/>
              <a:t>7</a:t>
            </a:fld>
            <a:endParaRPr lang="fr-FR">
              <a:solidFill>
                <a:schemeClr val="tx1"/>
              </a:solidFill>
            </a:endParaRPr>
          </a:p>
        </p:txBody>
      </p:sp>
      <p:sp>
        <p:nvSpPr>
          <p:cNvPr id="25" name="CasellaDiTesto 21">
            <a:extLst>
              <a:ext uri="{FF2B5EF4-FFF2-40B4-BE49-F238E27FC236}">
                <a16:creationId xmlns:a16="http://schemas.microsoft.com/office/drawing/2014/main" id="{B614D03B-1E54-364C-B198-6FCA6373D44A}"/>
              </a:ext>
            </a:extLst>
          </p:cNvPr>
          <p:cNvSpPr txBox="1"/>
          <p:nvPr/>
        </p:nvSpPr>
        <p:spPr>
          <a:xfrm>
            <a:off x="5378365" y="4736258"/>
            <a:ext cx="1431802" cy="461665"/>
          </a:xfrm>
          <a:prstGeom prst="rect">
            <a:avLst/>
          </a:prstGeom>
          <a:noFill/>
        </p:spPr>
        <p:txBody>
          <a:bodyPr wrap="none" rtlCol="0">
            <a:spAutoFit/>
          </a:bodyPr>
          <a:lstStyle/>
          <a:p>
            <a:r>
              <a:rPr lang="en-US" sz="2400" b="1" dirty="0">
                <a:latin typeface="Times New Roman" panose="02020603050405020304" pitchFamily="18" charset="0"/>
                <a:cs typeface="Times New Roman" panose="02020603050405020304" pitchFamily="18" charset="0"/>
              </a:rPr>
              <a:t>Detection</a:t>
            </a:r>
          </a:p>
        </p:txBody>
      </p:sp>
      <p:sp>
        <p:nvSpPr>
          <p:cNvPr id="45" name="TextBox 44">
            <a:extLst>
              <a:ext uri="{FF2B5EF4-FFF2-40B4-BE49-F238E27FC236}">
                <a16:creationId xmlns:a16="http://schemas.microsoft.com/office/drawing/2014/main" id="{78249E0D-2AB4-7F40-A32B-CE77DFB00335}"/>
              </a:ext>
            </a:extLst>
          </p:cNvPr>
          <p:cNvSpPr txBox="1"/>
          <p:nvPr/>
        </p:nvSpPr>
        <p:spPr>
          <a:xfrm>
            <a:off x="5321860" y="1360709"/>
            <a:ext cx="1561646" cy="830997"/>
          </a:xfrm>
          <a:prstGeom prst="rect">
            <a:avLst/>
          </a:prstGeom>
          <a:noFill/>
        </p:spPr>
        <p:txBody>
          <a:bodyPr wrap="none" rtlCol="0">
            <a:spAutoFit/>
          </a:bodyPr>
          <a:lstStyle/>
          <a:p>
            <a:pPr algn="ctr"/>
            <a:r>
              <a:rPr lang="en-US" sz="2400" b="1" dirty="0">
                <a:latin typeface="Times New Roman" panose="02020603050405020304" pitchFamily="18" charset="0"/>
                <a:cs typeface="Times New Roman" panose="02020603050405020304" pitchFamily="18" charset="0"/>
              </a:rPr>
              <a:t>Where is</a:t>
            </a:r>
          </a:p>
          <a:p>
            <a:pPr algn="ctr"/>
            <a:r>
              <a:rPr lang="en-US" sz="2400" b="1" dirty="0">
                <a:latin typeface="Times New Roman" panose="02020603050405020304" pitchFamily="18" charset="0"/>
                <a:cs typeface="Times New Roman" panose="02020603050405020304" pitchFamily="18" charset="0"/>
              </a:rPr>
              <a:t>the polyp?</a:t>
            </a:r>
          </a:p>
        </p:txBody>
      </p:sp>
      <p:sp>
        <p:nvSpPr>
          <p:cNvPr id="43" name="CasellaDiTesto 4">
            <a:extLst>
              <a:ext uri="{FF2B5EF4-FFF2-40B4-BE49-F238E27FC236}">
                <a16:creationId xmlns:a16="http://schemas.microsoft.com/office/drawing/2014/main" id="{A6C6E96F-F57C-C040-ADEE-78D61DE58B1B}"/>
              </a:ext>
            </a:extLst>
          </p:cNvPr>
          <p:cNvSpPr txBox="1"/>
          <p:nvPr/>
        </p:nvSpPr>
        <p:spPr>
          <a:xfrm>
            <a:off x="1207190" y="4736258"/>
            <a:ext cx="1962397" cy="461665"/>
          </a:xfrm>
          <a:prstGeom prst="rect">
            <a:avLst/>
          </a:prstGeom>
          <a:noFill/>
        </p:spPr>
        <p:txBody>
          <a:bodyPr wrap="none" rtlCol="0">
            <a:spAutoFit/>
          </a:bodyPr>
          <a:lstStyle/>
          <a:p>
            <a:r>
              <a:rPr lang="en-US" sz="2400" b="1" dirty="0">
                <a:latin typeface="Times New Roman" panose="02020603050405020304" pitchFamily="18" charset="0"/>
                <a:cs typeface="Times New Roman" panose="02020603050405020304" pitchFamily="18" charset="0"/>
              </a:rPr>
              <a:t>Classification</a:t>
            </a:r>
          </a:p>
        </p:txBody>
      </p:sp>
      <p:sp>
        <p:nvSpPr>
          <p:cNvPr id="44" name="TextBox 43">
            <a:extLst>
              <a:ext uri="{FF2B5EF4-FFF2-40B4-BE49-F238E27FC236}">
                <a16:creationId xmlns:a16="http://schemas.microsoft.com/office/drawing/2014/main" id="{FBFA2842-15E8-3844-9B95-B5F0A36CD367}"/>
              </a:ext>
            </a:extLst>
          </p:cNvPr>
          <p:cNvSpPr txBox="1"/>
          <p:nvPr/>
        </p:nvSpPr>
        <p:spPr>
          <a:xfrm>
            <a:off x="833659" y="1360709"/>
            <a:ext cx="2709461" cy="830997"/>
          </a:xfrm>
          <a:prstGeom prst="rect">
            <a:avLst/>
          </a:prstGeom>
          <a:noFill/>
        </p:spPr>
        <p:txBody>
          <a:bodyPr wrap="none" rtlCol="0">
            <a:spAutoFit/>
          </a:bodyPr>
          <a:lstStyle/>
          <a:p>
            <a:pPr algn="ctr"/>
            <a:r>
              <a:rPr lang="en-US" sz="2400" b="1" dirty="0">
                <a:latin typeface="Times New Roman" panose="02020603050405020304" pitchFamily="18" charset="0"/>
                <a:cs typeface="Times New Roman" panose="02020603050405020304" pitchFamily="18" charset="0"/>
              </a:rPr>
              <a:t>Healthy or Barrett </a:t>
            </a:r>
          </a:p>
          <a:p>
            <a:pPr algn="ctr"/>
            <a:r>
              <a:rPr lang="en-US" sz="2400" b="1" dirty="0">
                <a:latin typeface="Times New Roman" panose="02020603050405020304" pitchFamily="18" charset="0"/>
                <a:cs typeface="Times New Roman" panose="02020603050405020304" pitchFamily="18" charset="0"/>
              </a:rPr>
              <a:t>esophagus? </a:t>
            </a:r>
          </a:p>
        </p:txBody>
      </p:sp>
      <p:sp>
        <p:nvSpPr>
          <p:cNvPr id="23" name="CasellaDiTesto 22">
            <a:extLst>
              <a:ext uri="{FF2B5EF4-FFF2-40B4-BE49-F238E27FC236}">
                <a16:creationId xmlns:a16="http://schemas.microsoft.com/office/drawing/2014/main" id="{E97ED08F-8C0B-D446-AF32-1B4475132258}"/>
              </a:ext>
            </a:extLst>
          </p:cNvPr>
          <p:cNvSpPr txBox="1"/>
          <p:nvPr/>
        </p:nvSpPr>
        <p:spPr>
          <a:xfrm>
            <a:off x="9026956" y="4736258"/>
            <a:ext cx="1980029" cy="461665"/>
          </a:xfrm>
          <a:prstGeom prst="rect">
            <a:avLst/>
          </a:prstGeom>
          <a:noFill/>
        </p:spPr>
        <p:txBody>
          <a:bodyPr wrap="none" rtlCol="0">
            <a:spAutoFit/>
          </a:bodyPr>
          <a:lstStyle/>
          <a:p>
            <a:r>
              <a:rPr lang="en-US" sz="2400" b="1" dirty="0">
                <a:latin typeface="Times New Roman" panose="02020603050405020304" pitchFamily="18" charset="0"/>
                <a:cs typeface="Times New Roman" panose="02020603050405020304" pitchFamily="18" charset="0"/>
              </a:rPr>
              <a:t>Segmentation</a:t>
            </a:r>
          </a:p>
        </p:txBody>
      </p:sp>
      <p:sp>
        <p:nvSpPr>
          <p:cNvPr id="48" name="TextBox 47">
            <a:extLst>
              <a:ext uri="{FF2B5EF4-FFF2-40B4-BE49-F238E27FC236}">
                <a16:creationId xmlns:a16="http://schemas.microsoft.com/office/drawing/2014/main" id="{06B59E02-91CB-944B-86D5-34FC211BF925}"/>
              </a:ext>
            </a:extLst>
          </p:cNvPr>
          <p:cNvSpPr txBox="1"/>
          <p:nvPr/>
        </p:nvSpPr>
        <p:spPr>
          <a:xfrm>
            <a:off x="8426706" y="1360709"/>
            <a:ext cx="3180551" cy="830997"/>
          </a:xfrm>
          <a:prstGeom prst="rect">
            <a:avLst/>
          </a:prstGeom>
          <a:noFill/>
        </p:spPr>
        <p:txBody>
          <a:bodyPr wrap="none" rtlCol="0">
            <a:spAutoFit/>
          </a:bodyPr>
          <a:lstStyle/>
          <a:p>
            <a:pPr algn="ctr"/>
            <a:r>
              <a:rPr lang="en-US" sz="2400" b="1" dirty="0">
                <a:latin typeface="Times New Roman" panose="02020603050405020304" pitchFamily="18" charset="0"/>
                <a:cs typeface="Times New Roman" panose="02020603050405020304" pitchFamily="18" charset="0"/>
              </a:rPr>
              <a:t>Can you delineate </a:t>
            </a:r>
          </a:p>
          <a:p>
            <a:pPr algn="ctr"/>
            <a:r>
              <a:rPr lang="en-US" sz="2400" b="1" dirty="0">
                <a:latin typeface="Times New Roman" panose="02020603050405020304" pitchFamily="18" charset="0"/>
                <a:cs typeface="Times New Roman" panose="02020603050405020304" pitchFamily="18" charset="0"/>
              </a:rPr>
              <a:t>suspect AC in Barrett?</a:t>
            </a:r>
          </a:p>
        </p:txBody>
      </p:sp>
      <p:pic>
        <p:nvPicPr>
          <p:cNvPr id="2054" name="Picture 6" descr="image">
            <a:extLst>
              <a:ext uri="{FF2B5EF4-FFF2-40B4-BE49-F238E27FC236}">
                <a16:creationId xmlns:a16="http://schemas.microsoft.com/office/drawing/2014/main" id="{DFCD16FA-82CA-F454-D191-14753C09E7E6}"/>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b="12578"/>
          <a:stretch/>
        </p:blipFill>
        <p:spPr bwMode="auto">
          <a:xfrm>
            <a:off x="4399818" y="2215297"/>
            <a:ext cx="3388896" cy="2512543"/>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8" descr="Barrett's Esophagus - Hamilton Gastroenterology">
            <a:extLst>
              <a:ext uri="{FF2B5EF4-FFF2-40B4-BE49-F238E27FC236}">
                <a16:creationId xmlns:a16="http://schemas.microsoft.com/office/drawing/2014/main" id="{BE468A36-B0BB-99C1-450E-F0C9039F115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95518" y="2215297"/>
            <a:ext cx="3185742" cy="2508683"/>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a:extLst>
              <a:ext uri="{FF2B5EF4-FFF2-40B4-BE49-F238E27FC236}">
                <a16:creationId xmlns:a16="http://schemas.microsoft.com/office/drawing/2014/main" id="{5721694E-7A61-93C9-BC11-CC51E032AE65}"/>
              </a:ext>
            </a:extLst>
          </p:cNvPr>
          <p:cNvSpPr/>
          <p:nvPr/>
        </p:nvSpPr>
        <p:spPr>
          <a:xfrm>
            <a:off x="595518" y="2196796"/>
            <a:ext cx="3185742" cy="2515803"/>
          </a:xfrm>
          <a:prstGeom prst="rect">
            <a:avLst/>
          </a:prstGeom>
          <a:noFill/>
          <a:ln w="7620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CasellaDiTesto 4">
            <a:extLst>
              <a:ext uri="{FF2B5EF4-FFF2-40B4-BE49-F238E27FC236}">
                <a16:creationId xmlns:a16="http://schemas.microsoft.com/office/drawing/2014/main" id="{FCF90A5E-B578-C6B8-EBDF-3C919DCDAFCF}"/>
              </a:ext>
            </a:extLst>
          </p:cNvPr>
          <p:cNvSpPr txBox="1"/>
          <p:nvPr/>
        </p:nvSpPr>
        <p:spPr>
          <a:xfrm>
            <a:off x="1590309" y="4228057"/>
            <a:ext cx="1196161" cy="461665"/>
          </a:xfrm>
          <a:prstGeom prst="rect">
            <a:avLst/>
          </a:prstGeom>
          <a:noFill/>
        </p:spPr>
        <p:txBody>
          <a:bodyPr wrap="none" rtlCol="0">
            <a:spAutoFit/>
          </a:bodyPr>
          <a:lstStyle/>
          <a:p>
            <a:r>
              <a:rPr lang="en-US" sz="2400" b="1" dirty="0">
                <a:latin typeface="Times New Roman" panose="02020603050405020304" pitchFamily="18" charset="0"/>
                <a:cs typeface="Times New Roman" panose="02020603050405020304" pitchFamily="18" charset="0"/>
              </a:rPr>
              <a:t>Barrett</a:t>
            </a:r>
          </a:p>
        </p:txBody>
      </p:sp>
      <p:sp>
        <p:nvSpPr>
          <p:cNvPr id="14" name="Rectangle 13">
            <a:extLst>
              <a:ext uri="{FF2B5EF4-FFF2-40B4-BE49-F238E27FC236}">
                <a16:creationId xmlns:a16="http://schemas.microsoft.com/office/drawing/2014/main" id="{B3ABAE1E-4079-7B46-4C84-D720E0EA7033}"/>
              </a:ext>
            </a:extLst>
          </p:cNvPr>
          <p:cNvSpPr/>
          <p:nvPr/>
        </p:nvSpPr>
        <p:spPr>
          <a:xfrm>
            <a:off x="6118180" y="3040660"/>
            <a:ext cx="1181521" cy="869668"/>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8" name="Picture 17">
            <a:extLst>
              <a:ext uri="{FF2B5EF4-FFF2-40B4-BE49-F238E27FC236}">
                <a16:creationId xmlns:a16="http://schemas.microsoft.com/office/drawing/2014/main" id="{CD51158F-2E0D-2155-E085-F7E3D25020C7}"/>
              </a:ext>
            </a:extLst>
          </p:cNvPr>
          <p:cNvPicPr>
            <a:picLocks noChangeAspect="1"/>
          </p:cNvPicPr>
          <p:nvPr/>
        </p:nvPicPr>
        <p:blipFill>
          <a:blip r:embed="rId6"/>
          <a:stretch>
            <a:fillRect/>
          </a:stretch>
        </p:blipFill>
        <p:spPr>
          <a:xfrm>
            <a:off x="8475593" y="2201042"/>
            <a:ext cx="3082757" cy="2507309"/>
          </a:xfrm>
          <a:prstGeom prst="rect">
            <a:avLst/>
          </a:prstGeom>
        </p:spPr>
      </p:pic>
      <p:sp>
        <p:nvSpPr>
          <p:cNvPr id="19" name="TextBox 18">
            <a:extLst>
              <a:ext uri="{FF2B5EF4-FFF2-40B4-BE49-F238E27FC236}">
                <a16:creationId xmlns:a16="http://schemas.microsoft.com/office/drawing/2014/main" id="{B5613598-7B7E-9E85-B285-EBCDAA7A35D0}"/>
              </a:ext>
            </a:extLst>
          </p:cNvPr>
          <p:cNvSpPr txBox="1"/>
          <p:nvPr/>
        </p:nvSpPr>
        <p:spPr>
          <a:xfrm>
            <a:off x="8218470" y="5134757"/>
            <a:ext cx="3596999" cy="646331"/>
          </a:xfrm>
          <a:prstGeom prst="rect">
            <a:avLst/>
          </a:prstGeom>
          <a:noFill/>
        </p:spPr>
        <p:txBody>
          <a:bodyPr wrap="square" rtlCol="0">
            <a:spAutoFit/>
          </a:bodyPr>
          <a:lstStyle/>
          <a:p>
            <a:pPr algn="ctr"/>
            <a:r>
              <a:rPr lang="en-US" dirty="0">
                <a:latin typeface="Times New Roman" panose="02020603050405020304" pitchFamily="18" charset="0"/>
                <a:cs typeface="Times New Roman" panose="02020603050405020304" pitchFamily="18" charset="0"/>
              </a:rPr>
              <a:t>made with Segment Anything Model (SAM) by META AI</a:t>
            </a:r>
          </a:p>
        </p:txBody>
      </p:sp>
    </p:spTree>
    <p:extLst>
      <p:ext uri="{BB962C8B-B14F-4D97-AF65-F5344CB8AC3E}">
        <p14:creationId xmlns:p14="http://schemas.microsoft.com/office/powerpoint/2010/main" val="37297632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43"/>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4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05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4"/>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5"/>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8"/>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16"/>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18"/>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23"/>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P spid="45" grpId="0"/>
      <p:bldP spid="43" grpId="0"/>
      <p:bldP spid="23" grpId="0"/>
      <p:bldP spid="48" grpId="0"/>
      <p:bldP spid="8" grpId="0" animBg="1"/>
      <p:bldP spid="13" grpId="0"/>
      <p:bldP spid="14" grpId="0" animBg="1"/>
      <p:bldP spid="19"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magine 3">
            <a:extLst>
              <a:ext uri="{FF2B5EF4-FFF2-40B4-BE49-F238E27FC236}">
                <a16:creationId xmlns:a16="http://schemas.microsoft.com/office/drawing/2014/main" id="{7F0E852D-9BD4-1025-BBDE-FB8580EB0484}"/>
              </a:ext>
            </a:extLst>
          </p:cNvPr>
          <p:cNvPicPr>
            <a:picLocks noChangeAspect="1"/>
          </p:cNvPicPr>
          <p:nvPr/>
        </p:nvPicPr>
        <p:blipFill>
          <a:blip r:embed="rId3"/>
          <a:stretch>
            <a:fillRect/>
          </a:stretch>
        </p:blipFill>
        <p:spPr>
          <a:xfrm>
            <a:off x="155467" y="80181"/>
            <a:ext cx="5668684" cy="2149849"/>
          </a:xfrm>
          <a:prstGeom prst="rect">
            <a:avLst/>
          </a:prstGeom>
        </p:spPr>
      </p:pic>
      <p:sp>
        <p:nvSpPr>
          <p:cNvPr id="6" name="CasellaDiTesto 5">
            <a:extLst>
              <a:ext uri="{FF2B5EF4-FFF2-40B4-BE49-F238E27FC236}">
                <a16:creationId xmlns:a16="http://schemas.microsoft.com/office/drawing/2014/main" id="{A6751B5F-B366-C890-3C7A-2447C9F50DA5}"/>
              </a:ext>
            </a:extLst>
          </p:cNvPr>
          <p:cNvSpPr txBox="1"/>
          <p:nvPr/>
        </p:nvSpPr>
        <p:spPr>
          <a:xfrm>
            <a:off x="329514" y="2569335"/>
            <a:ext cx="3089189" cy="2800767"/>
          </a:xfrm>
          <a:prstGeom prst="rect">
            <a:avLst/>
          </a:prstGeom>
          <a:noFill/>
        </p:spPr>
        <p:txBody>
          <a:bodyPr wrap="square">
            <a:spAutoFit/>
          </a:bodyPr>
          <a:lstStyle/>
          <a:p>
            <a:pPr algn="just"/>
            <a:r>
              <a:rPr lang="en-US" sz="1600" b="0" i="0" u="none" strike="noStrike" baseline="0" dirty="0">
                <a:latin typeface="AdvTT6dfc8da3"/>
              </a:rPr>
              <a:t> </a:t>
            </a:r>
            <a:endParaRPr lang="en-US" sz="1800" b="0" i="0" u="none" strike="noStrike" baseline="0" dirty="0">
              <a:latin typeface="AdvOTa018106b.B"/>
            </a:endParaRPr>
          </a:p>
          <a:p>
            <a:pPr algn="just"/>
            <a:endParaRPr lang="en-US" sz="1600" dirty="0">
              <a:latin typeface="AdvTT6dfc8da3"/>
            </a:endParaRPr>
          </a:p>
          <a:p>
            <a:pPr algn="just"/>
            <a:r>
              <a:rPr lang="en-US" sz="1800" b="0" i="0" u="none" strike="noStrike" baseline="0" dirty="0" err="1">
                <a:latin typeface="AdvOTa018106b.B"/>
              </a:rPr>
              <a:t>ChatGPT</a:t>
            </a:r>
            <a:r>
              <a:rPr lang="en-US" sz="1800" b="0" i="0" u="none" strike="noStrike" baseline="0" dirty="0">
                <a:latin typeface="AdvOTa018106b.B"/>
              </a:rPr>
              <a:t> provided largely appropriate responses (91.3%), although with some inappropriateness (8.7%) and inconsistency</a:t>
            </a:r>
          </a:p>
          <a:p>
            <a:pPr algn="just"/>
            <a:endParaRPr lang="en-US" dirty="0">
              <a:latin typeface="AdvOTa018106b.B"/>
            </a:endParaRPr>
          </a:p>
          <a:p>
            <a:pPr algn="just"/>
            <a:r>
              <a:rPr lang="en-US" sz="1800" b="0" i="0" u="none" strike="noStrike" baseline="0" dirty="0">
                <a:latin typeface="AdvOTa018106b.B"/>
              </a:rPr>
              <a:t>Patients considered this a useful tool (100%)</a:t>
            </a:r>
          </a:p>
        </p:txBody>
      </p:sp>
      <p:pic>
        <p:nvPicPr>
          <p:cNvPr id="8" name="Immagine 7">
            <a:extLst>
              <a:ext uri="{FF2B5EF4-FFF2-40B4-BE49-F238E27FC236}">
                <a16:creationId xmlns:a16="http://schemas.microsoft.com/office/drawing/2014/main" id="{D785C62C-0809-B22E-D541-294EA27B169F}"/>
              </a:ext>
            </a:extLst>
          </p:cNvPr>
          <p:cNvPicPr>
            <a:picLocks noChangeAspect="1"/>
          </p:cNvPicPr>
          <p:nvPr/>
        </p:nvPicPr>
        <p:blipFill>
          <a:blip r:embed="rId4"/>
          <a:stretch>
            <a:fillRect/>
          </a:stretch>
        </p:blipFill>
        <p:spPr>
          <a:xfrm>
            <a:off x="3842377" y="2454606"/>
            <a:ext cx="8020109" cy="2838471"/>
          </a:xfrm>
          <a:prstGeom prst="rect">
            <a:avLst/>
          </a:prstGeom>
        </p:spPr>
      </p:pic>
      <p:sp>
        <p:nvSpPr>
          <p:cNvPr id="10" name="CasellaDiTesto 9">
            <a:extLst>
              <a:ext uri="{FF2B5EF4-FFF2-40B4-BE49-F238E27FC236}">
                <a16:creationId xmlns:a16="http://schemas.microsoft.com/office/drawing/2014/main" id="{266E625B-9B6F-9A74-1CF0-65F100EBAACF}"/>
              </a:ext>
            </a:extLst>
          </p:cNvPr>
          <p:cNvSpPr txBox="1"/>
          <p:nvPr/>
        </p:nvSpPr>
        <p:spPr>
          <a:xfrm>
            <a:off x="7084541" y="366237"/>
            <a:ext cx="4110681" cy="1754326"/>
          </a:xfrm>
          <a:prstGeom prst="rect">
            <a:avLst/>
          </a:prstGeom>
          <a:noFill/>
        </p:spPr>
        <p:txBody>
          <a:bodyPr wrap="square">
            <a:spAutoFit/>
          </a:bodyPr>
          <a:lstStyle/>
          <a:p>
            <a:pPr algn="just"/>
            <a:r>
              <a:rPr lang="en-US" sz="1800" b="0" i="0" u="none" strike="noStrike" baseline="0" dirty="0">
                <a:latin typeface="AdvOTa018106b.B"/>
              </a:rPr>
              <a:t>Twenty-three prompts regarding GERD management were submitted x3 to </a:t>
            </a:r>
            <a:r>
              <a:rPr lang="en-US" sz="1800" b="0" i="0" u="none" strike="noStrike" baseline="0" dirty="0" err="1">
                <a:latin typeface="AdvOTa018106b.B"/>
              </a:rPr>
              <a:t>ChatGPT</a:t>
            </a:r>
            <a:endParaRPr lang="en-US" sz="1800" b="0" i="0" u="none" strike="noStrike" baseline="0" dirty="0">
              <a:latin typeface="AdvOTa018106b.B"/>
            </a:endParaRPr>
          </a:p>
          <a:p>
            <a:pPr algn="just"/>
            <a:endParaRPr lang="en-US" sz="1800" b="0" i="0" u="none" strike="noStrike" baseline="0" dirty="0">
              <a:latin typeface="AdvOTa018106b.B"/>
            </a:endParaRPr>
          </a:p>
          <a:p>
            <a:pPr algn="just"/>
            <a:r>
              <a:rPr lang="en-US" sz="1800" b="0" i="0" u="none" strike="noStrike" baseline="0" dirty="0">
                <a:latin typeface="AdvOTa018106b.B"/>
              </a:rPr>
              <a:t>Responses rated by three gastroenterologists and 8 patients.</a:t>
            </a:r>
          </a:p>
        </p:txBody>
      </p:sp>
      <p:sp>
        <p:nvSpPr>
          <p:cNvPr id="12" name="CasellaDiTesto 11">
            <a:extLst>
              <a:ext uri="{FF2B5EF4-FFF2-40B4-BE49-F238E27FC236}">
                <a16:creationId xmlns:a16="http://schemas.microsoft.com/office/drawing/2014/main" id="{6976D593-220A-97B0-5CD1-E4F5C6E8F598}"/>
              </a:ext>
            </a:extLst>
          </p:cNvPr>
          <p:cNvSpPr txBox="1"/>
          <p:nvPr/>
        </p:nvSpPr>
        <p:spPr>
          <a:xfrm>
            <a:off x="329514" y="5845432"/>
            <a:ext cx="11417643" cy="646331"/>
          </a:xfrm>
          <a:prstGeom prst="rect">
            <a:avLst/>
          </a:prstGeom>
          <a:noFill/>
        </p:spPr>
        <p:txBody>
          <a:bodyPr wrap="square">
            <a:spAutoFit/>
          </a:bodyPr>
          <a:lstStyle/>
          <a:p>
            <a:pPr algn="l"/>
            <a:r>
              <a:rPr lang="en-US" sz="1800" b="0" i="0" u="sng" strike="noStrike" baseline="0" dirty="0">
                <a:effectLst>
                  <a:outerShdw blurRad="38100" dist="38100" dir="2700000" algn="tl">
                    <a:srgbClr val="000000">
                      <a:alpha val="43137"/>
                    </a:srgbClr>
                  </a:outerShdw>
                </a:effectLst>
                <a:latin typeface="AdvOT1ef757c0"/>
              </a:rPr>
              <a:t>The presence of inappropriate responses with inconsistencies to the same prompt largely precludes its application within health care in its present state for GERD</a:t>
            </a:r>
            <a:endParaRPr lang="it-IT" u="sng" dirty="0">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42060195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0" grpId="0"/>
      <p:bldP spid="12"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4E20FFFD-A9DD-2328-72ED-9E9DF169BA50}"/>
              </a:ext>
            </a:extLst>
          </p:cNvPr>
          <p:cNvSpPr txBox="1">
            <a:spLocks/>
          </p:cNvSpPr>
          <p:nvPr/>
        </p:nvSpPr>
        <p:spPr>
          <a:xfrm>
            <a:off x="71223" y="47933"/>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a:latin typeface="+mn-lt"/>
              </a:rPr>
              <a:t>AI for </a:t>
            </a:r>
            <a:r>
              <a:rPr lang="it-IT" sz="3200" b="1" dirty="0" err="1">
                <a:latin typeface="+mn-lt"/>
              </a:rPr>
              <a:t>Obesity</a:t>
            </a:r>
            <a:endParaRPr lang="it-IT" sz="3200" b="1" dirty="0">
              <a:latin typeface="+mn-lt"/>
            </a:endParaRPr>
          </a:p>
        </p:txBody>
      </p:sp>
      <p:pic>
        <p:nvPicPr>
          <p:cNvPr id="4" name="Immagine 3">
            <a:extLst>
              <a:ext uri="{FF2B5EF4-FFF2-40B4-BE49-F238E27FC236}">
                <a16:creationId xmlns:a16="http://schemas.microsoft.com/office/drawing/2014/main" id="{6D2A507B-3AB6-9FB1-8BE6-23851A04858F}"/>
              </a:ext>
            </a:extLst>
          </p:cNvPr>
          <p:cNvPicPr>
            <a:picLocks noChangeAspect="1"/>
          </p:cNvPicPr>
          <p:nvPr/>
        </p:nvPicPr>
        <p:blipFill rotWithShape="1">
          <a:blip r:embed="rId3"/>
          <a:srcRect l="8902" r="17650" b="9183"/>
          <a:stretch/>
        </p:blipFill>
        <p:spPr>
          <a:xfrm>
            <a:off x="6643743" y="346021"/>
            <a:ext cx="5477034" cy="4217741"/>
          </a:xfrm>
          <a:prstGeom prst="rect">
            <a:avLst/>
          </a:prstGeom>
        </p:spPr>
      </p:pic>
      <p:pic>
        <p:nvPicPr>
          <p:cNvPr id="6" name="Immagine 5">
            <a:extLst>
              <a:ext uri="{FF2B5EF4-FFF2-40B4-BE49-F238E27FC236}">
                <a16:creationId xmlns:a16="http://schemas.microsoft.com/office/drawing/2014/main" id="{CE2C8F01-15F6-B6E8-ED95-55141F918D92}"/>
              </a:ext>
            </a:extLst>
          </p:cNvPr>
          <p:cNvPicPr>
            <a:picLocks noChangeAspect="1"/>
          </p:cNvPicPr>
          <p:nvPr/>
        </p:nvPicPr>
        <p:blipFill>
          <a:blip r:embed="rId4"/>
          <a:stretch>
            <a:fillRect/>
          </a:stretch>
        </p:blipFill>
        <p:spPr>
          <a:xfrm>
            <a:off x="157135" y="642867"/>
            <a:ext cx="5864724" cy="1078992"/>
          </a:xfrm>
          <a:prstGeom prst="rect">
            <a:avLst/>
          </a:prstGeom>
        </p:spPr>
      </p:pic>
      <p:sp>
        <p:nvSpPr>
          <p:cNvPr id="7" name="CasellaDiTesto 6">
            <a:extLst>
              <a:ext uri="{FF2B5EF4-FFF2-40B4-BE49-F238E27FC236}">
                <a16:creationId xmlns:a16="http://schemas.microsoft.com/office/drawing/2014/main" id="{5F100EA6-667F-2207-E62E-08D62CD970D8}"/>
              </a:ext>
            </a:extLst>
          </p:cNvPr>
          <p:cNvSpPr txBox="1"/>
          <p:nvPr/>
        </p:nvSpPr>
        <p:spPr>
          <a:xfrm>
            <a:off x="157135" y="2097220"/>
            <a:ext cx="5634681" cy="1477328"/>
          </a:xfrm>
          <a:prstGeom prst="rect">
            <a:avLst/>
          </a:prstGeom>
          <a:noFill/>
        </p:spPr>
        <p:txBody>
          <a:bodyPr wrap="square" rtlCol="0">
            <a:spAutoFit/>
          </a:bodyPr>
          <a:lstStyle/>
          <a:p>
            <a:pPr algn="just"/>
            <a:r>
              <a:rPr lang="it-IT" dirty="0">
                <a:sym typeface="Wingdings" panose="05000000000000000000" pitchFamily="2" charset="2"/>
              </a:rPr>
              <a:t> </a:t>
            </a:r>
            <a:r>
              <a:rPr lang="it-IT" b="1" dirty="0" err="1"/>
              <a:t>Obesity</a:t>
            </a:r>
            <a:r>
              <a:rPr lang="it-IT" b="1" dirty="0"/>
              <a:t> risk </a:t>
            </a:r>
            <a:r>
              <a:rPr lang="it-IT" b="1" dirty="0" err="1"/>
              <a:t>prediction</a:t>
            </a:r>
            <a:r>
              <a:rPr lang="it-IT" dirty="0"/>
              <a:t>:  (</a:t>
            </a:r>
            <a:r>
              <a:rPr lang="en-US" b="0" i="0" dirty="0">
                <a:solidFill>
                  <a:srgbClr val="424242"/>
                </a:solidFill>
                <a:effectLst/>
              </a:rPr>
              <a:t>Gradient Boosting, </a:t>
            </a:r>
            <a:r>
              <a:rPr lang="en-US" b="0" i="0" dirty="0" err="1">
                <a:solidFill>
                  <a:srgbClr val="424242"/>
                </a:solidFill>
                <a:effectLst/>
              </a:rPr>
              <a:t>XGBoost</a:t>
            </a:r>
            <a:r>
              <a:rPr lang="en-US" b="0" i="0" dirty="0">
                <a:solidFill>
                  <a:srgbClr val="424242"/>
                </a:solidFill>
                <a:effectLst/>
              </a:rPr>
              <a:t>, Random Forest) High accuracy in predicting obesity by analyzing health data (electronic medical records, wearables, health apps)</a:t>
            </a:r>
          </a:p>
          <a:p>
            <a:endParaRPr lang="it-IT" dirty="0"/>
          </a:p>
        </p:txBody>
      </p:sp>
      <p:sp>
        <p:nvSpPr>
          <p:cNvPr id="9" name="CasellaDiTesto 8">
            <a:extLst>
              <a:ext uri="{FF2B5EF4-FFF2-40B4-BE49-F238E27FC236}">
                <a16:creationId xmlns:a16="http://schemas.microsoft.com/office/drawing/2014/main" id="{3FDC665E-E122-C0B1-92B4-EC75DAF11989}"/>
              </a:ext>
            </a:extLst>
          </p:cNvPr>
          <p:cNvSpPr txBox="1"/>
          <p:nvPr/>
        </p:nvSpPr>
        <p:spPr>
          <a:xfrm>
            <a:off x="157135" y="3748077"/>
            <a:ext cx="6137188" cy="646331"/>
          </a:xfrm>
          <a:prstGeom prst="rect">
            <a:avLst/>
          </a:prstGeom>
          <a:noFill/>
        </p:spPr>
        <p:txBody>
          <a:bodyPr wrap="square">
            <a:spAutoFit/>
          </a:bodyPr>
          <a:lstStyle/>
          <a:p>
            <a:pPr algn="l"/>
            <a:r>
              <a:rPr lang="en-US" b="0" i="0" dirty="0">
                <a:solidFill>
                  <a:srgbClr val="424242"/>
                </a:solidFill>
                <a:effectLst/>
                <a:sym typeface="Wingdings" panose="05000000000000000000" pitchFamily="2" charset="2"/>
              </a:rPr>
              <a:t></a:t>
            </a:r>
            <a:r>
              <a:rPr lang="en-US" b="1" i="0" dirty="0">
                <a:solidFill>
                  <a:srgbClr val="424242"/>
                </a:solidFill>
                <a:effectLst/>
                <a:sym typeface="Wingdings" panose="05000000000000000000" pitchFamily="2" charset="2"/>
              </a:rPr>
              <a:t>Treatment Personalization:</a:t>
            </a:r>
            <a:r>
              <a:rPr lang="en-US" i="0" dirty="0">
                <a:solidFill>
                  <a:srgbClr val="424242"/>
                </a:solidFill>
                <a:effectLst/>
                <a:sym typeface="Wingdings" panose="05000000000000000000" pitchFamily="2" charset="2"/>
              </a:rPr>
              <a:t> </a:t>
            </a:r>
            <a:r>
              <a:rPr lang="en-US" i="0" dirty="0">
                <a:solidFill>
                  <a:srgbClr val="424242"/>
                </a:solidFill>
                <a:effectLst/>
              </a:rPr>
              <a:t>AI-Powered Tools and Techniques (App Virtual Coac</a:t>
            </a:r>
            <a:r>
              <a:rPr lang="en-US" b="0" i="0" dirty="0">
                <a:solidFill>
                  <a:srgbClr val="424242"/>
                </a:solidFill>
                <a:effectLst/>
              </a:rPr>
              <a:t>hing; Wearables)</a:t>
            </a:r>
          </a:p>
        </p:txBody>
      </p:sp>
      <p:sp>
        <p:nvSpPr>
          <p:cNvPr id="11" name="CasellaDiTesto 10">
            <a:extLst>
              <a:ext uri="{FF2B5EF4-FFF2-40B4-BE49-F238E27FC236}">
                <a16:creationId xmlns:a16="http://schemas.microsoft.com/office/drawing/2014/main" id="{CE58B604-8021-E8F4-86A4-683963EC7090}"/>
              </a:ext>
            </a:extLst>
          </p:cNvPr>
          <p:cNvSpPr txBox="1"/>
          <p:nvPr/>
        </p:nvSpPr>
        <p:spPr>
          <a:xfrm>
            <a:off x="157135" y="5214270"/>
            <a:ext cx="12034865" cy="1200329"/>
          </a:xfrm>
          <a:prstGeom prst="rect">
            <a:avLst/>
          </a:prstGeom>
          <a:noFill/>
        </p:spPr>
        <p:txBody>
          <a:bodyPr wrap="square">
            <a:spAutoFit/>
          </a:bodyPr>
          <a:lstStyle/>
          <a:p>
            <a:pPr marL="285750" indent="-285750" algn="l">
              <a:buFont typeface="Wingdings" panose="05000000000000000000" pitchFamily="2" charset="2"/>
              <a:buChar char="à"/>
            </a:pPr>
            <a:r>
              <a:rPr lang="en-US" b="1" i="0">
                <a:solidFill>
                  <a:srgbClr val="424242"/>
                </a:solidFill>
                <a:effectLst/>
              </a:rPr>
              <a:t>Assisted clinical decision making</a:t>
            </a:r>
            <a:r>
              <a:rPr lang="en-US" i="0">
                <a:solidFill>
                  <a:srgbClr val="424242"/>
                </a:solidFill>
                <a:effectLst/>
              </a:rPr>
              <a:t>:</a:t>
            </a:r>
          </a:p>
          <a:p>
            <a:pPr marL="742950" lvl="1" indent="-285750">
              <a:buFont typeface="Wingdings" panose="05000000000000000000" pitchFamily="2" charset="2"/>
              <a:buChar char="Ø"/>
            </a:pPr>
            <a:r>
              <a:rPr lang="en-US" i="0">
                <a:solidFill>
                  <a:srgbClr val="424242"/>
                </a:solidFill>
                <a:effectLst/>
              </a:rPr>
              <a:t>ML models have potential in preoperative risk evaluation, predicting postoperative complications, weight loss, and postoperative quality of life following BS (lack of external validation)</a:t>
            </a:r>
          </a:p>
          <a:p>
            <a:pPr marL="742950" lvl="1" indent="-285750">
              <a:buFont typeface="Wingdings" panose="05000000000000000000" pitchFamily="2" charset="2"/>
              <a:buChar char="Ø"/>
            </a:pPr>
            <a:r>
              <a:rPr lang="en-US">
                <a:solidFill>
                  <a:srgbClr val="424242"/>
                </a:solidFill>
              </a:rPr>
              <a:t>Preoperative risk evaluation</a:t>
            </a:r>
            <a:endParaRPr lang="en-US" i="0" dirty="0">
              <a:solidFill>
                <a:srgbClr val="424242"/>
              </a:solidFill>
              <a:effectLst/>
            </a:endParaRPr>
          </a:p>
        </p:txBody>
      </p:sp>
      <p:sp>
        <p:nvSpPr>
          <p:cNvPr id="13" name="CasellaDiTesto 12">
            <a:extLst>
              <a:ext uri="{FF2B5EF4-FFF2-40B4-BE49-F238E27FC236}">
                <a16:creationId xmlns:a16="http://schemas.microsoft.com/office/drawing/2014/main" id="{D4538C40-80FD-12EE-429D-F9666EC2D869}"/>
              </a:ext>
            </a:extLst>
          </p:cNvPr>
          <p:cNvSpPr txBox="1"/>
          <p:nvPr/>
        </p:nvSpPr>
        <p:spPr>
          <a:xfrm>
            <a:off x="8697097" y="6511979"/>
            <a:ext cx="6240162" cy="307777"/>
          </a:xfrm>
          <a:prstGeom prst="rect">
            <a:avLst/>
          </a:prstGeom>
          <a:noFill/>
        </p:spPr>
        <p:txBody>
          <a:bodyPr wrap="square">
            <a:spAutoFit/>
          </a:bodyPr>
          <a:lstStyle/>
          <a:p>
            <a:r>
              <a:rPr lang="it-IT" sz="1400" b="0" i="0" u="none" strike="noStrike" baseline="0" dirty="0">
                <a:latin typeface="URWPalladioL-Roma"/>
              </a:rPr>
              <a:t>https://doi.org/10.3390/medicina61020358</a:t>
            </a:r>
            <a:endParaRPr lang="it-IT" sz="1400" dirty="0"/>
          </a:p>
        </p:txBody>
      </p:sp>
    </p:spTree>
    <p:extLst>
      <p:ext uri="{BB962C8B-B14F-4D97-AF65-F5344CB8AC3E}">
        <p14:creationId xmlns:p14="http://schemas.microsoft.com/office/powerpoint/2010/main" val="1440943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9" grpId="0"/>
      <p:bldP spid="11"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magine 2">
            <a:extLst>
              <a:ext uri="{FF2B5EF4-FFF2-40B4-BE49-F238E27FC236}">
                <a16:creationId xmlns:a16="http://schemas.microsoft.com/office/drawing/2014/main" id="{99970088-996C-FF99-3A33-2D8F1DF4DDE6}"/>
              </a:ext>
            </a:extLst>
          </p:cNvPr>
          <p:cNvPicPr>
            <a:picLocks noChangeAspect="1"/>
          </p:cNvPicPr>
          <p:nvPr/>
        </p:nvPicPr>
        <p:blipFill>
          <a:blip r:embed="rId2"/>
          <a:stretch>
            <a:fillRect/>
          </a:stretch>
        </p:blipFill>
        <p:spPr>
          <a:xfrm>
            <a:off x="64337" y="68083"/>
            <a:ext cx="5753142" cy="2009790"/>
          </a:xfrm>
          <a:prstGeom prst="rect">
            <a:avLst/>
          </a:prstGeom>
        </p:spPr>
      </p:pic>
      <p:sp>
        <p:nvSpPr>
          <p:cNvPr id="5" name="CasellaDiTesto 4">
            <a:extLst>
              <a:ext uri="{FF2B5EF4-FFF2-40B4-BE49-F238E27FC236}">
                <a16:creationId xmlns:a16="http://schemas.microsoft.com/office/drawing/2014/main" id="{2A8BEB33-8544-B1C1-8F87-FE3F6105380A}"/>
              </a:ext>
            </a:extLst>
          </p:cNvPr>
          <p:cNvSpPr txBox="1"/>
          <p:nvPr/>
        </p:nvSpPr>
        <p:spPr>
          <a:xfrm>
            <a:off x="345989" y="2957386"/>
            <a:ext cx="4777946" cy="1477328"/>
          </a:xfrm>
          <a:prstGeom prst="rect">
            <a:avLst/>
          </a:prstGeom>
          <a:noFill/>
        </p:spPr>
        <p:txBody>
          <a:bodyPr wrap="square">
            <a:spAutoFit/>
          </a:bodyPr>
          <a:lstStyle/>
          <a:p>
            <a:pPr algn="l"/>
            <a:r>
              <a:rPr lang="en-US" sz="1800" b="0" i="0" u="none" strike="noStrike" baseline="0" dirty="0">
                <a:latin typeface="STIX-Regular"/>
              </a:rPr>
              <a:t>Aim: This study aimed to develop and evaluate two </a:t>
            </a:r>
            <a:r>
              <a:rPr lang="en-US" sz="1800" b="1" i="0" u="none" strike="noStrike" baseline="0" dirty="0">
                <a:latin typeface="STIX-Regular"/>
              </a:rPr>
              <a:t>ML-based models</a:t>
            </a:r>
            <a:r>
              <a:rPr lang="en-US" sz="1800" b="0" i="0" u="none" strike="noStrike" baseline="0" dirty="0">
                <a:latin typeface="STIX-Regular"/>
              </a:rPr>
              <a:t>: one using </a:t>
            </a:r>
            <a:r>
              <a:rPr lang="en-US" sz="1800" b="0" i="1" u="none" strike="noStrike" baseline="0" dirty="0">
                <a:latin typeface="STIX-Regular"/>
              </a:rPr>
              <a:t>preoperative</a:t>
            </a:r>
            <a:r>
              <a:rPr lang="en-US" sz="1800" b="0" i="0" u="none" strike="noStrike" baseline="0" dirty="0">
                <a:latin typeface="STIX-Regular"/>
              </a:rPr>
              <a:t> clinical data (</a:t>
            </a:r>
            <a:r>
              <a:rPr lang="it-IT" sz="1800" b="0" i="0" u="none" strike="noStrike" baseline="0" dirty="0" err="1">
                <a:latin typeface="STIX-Regular"/>
              </a:rPr>
              <a:t>demographic</a:t>
            </a:r>
            <a:r>
              <a:rPr lang="it-IT" sz="1800" b="0" i="0" u="none" strike="noStrike" baseline="0" dirty="0">
                <a:latin typeface="STIX-Regular"/>
              </a:rPr>
              <a:t> and </a:t>
            </a:r>
            <a:r>
              <a:rPr lang="it-IT" sz="1800" b="0" i="0" u="none" strike="noStrike" baseline="0" dirty="0" err="1">
                <a:latin typeface="STIX-Regular"/>
              </a:rPr>
              <a:t>surgical</a:t>
            </a:r>
            <a:r>
              <a:rPr lang="it-IT" sz="1800" b="0" i="0" u="none" strike="noStrike" baseline="0" dirty="0">
                <a:latin typeface="STIX-Regular"/>
              </a:rPr>
              <a:t>) </a:t>
            </a:r>
            <a:r>
              <a:rPr lang="en-US" sz="1800" b="0" i="0" u="none" strike="noStrike" baseline="0" dirty="0">
                <a:latin typeface="STIX-Regular"/>
              </a:rPr>
              <a:t>and one integrating </a:t>
            </a:r>
            <a:r>
              <a:rPr lang="en-US" sz="1800" b="0" i="1" strike="noStrike" baseline="0" dirty="0">
                <a:latin typeface="STIX-Regular"/>
              </a:rPr>
              <a:t>postoperative</a:t>
            </a:r>
            <a:r>
              <a:rPr lang="en-US" sz="1800" b="0" i="0" u="none" strike="noStrike" baseline="0" dirty="0">
                <a:latin typeface="STIX-Regular"/>
              </a:rPr>
              <a:t> data from a mobile application (</a:t>
            </a:r>
            <a:r>
              <a:rPr lang="it-IT" sz="1800" b="0" i="0" u="none" strike="noStrike" baseline="0" dirty="0">
                <a:latin typeface="STIX-Regular"/>
              </a:rPr>
              <a:t>Care4 Today)</a:t>
            </a:r>
            <a:endParaRPr lang="it-IT" dirty="0"/>
          </a:p>
        </p:txBody>
      </p:sp>
      <p:pic>
        <p:nvPicPr>
          <p:cNvPr id="7" name="Immagine 6">
            <a:extLst>
              <a:ext uri="{FF2B5EF4-FFF2-40B4-BE49-F238E27FC236}">
                <a16:creationId xmlns:a16="http://schemas.microsoft.com/office/drawing/2014/main" id="{8B473F84-6F2F-4AA0-8DBE-1356300E9AD0}"/>
              </a:ext>
            </a:extLst>
          </p:cNvPr>
          <p:cNvPicPr>
            <a:picLocks noChangeAspect="1"/>
          </p:cNvPicPr>
          <p:nvPr/>
        </p:nvPicPr>
        <p:blipFill>
          <a:blip r:embed="rId3"/>
          <a:stretch>
            <a:fillRect/>
          </a:stretch>
        </p:blipFill>
        <p:spPr>
          <a:xfrm>
            <a:off x="7414054" y="394292"/>
            <a:ext cx="4777946" cy="2840093"/>
          </a:xfrm>
          <a:prstGeom prst="rect">
            <a:avLst/>
          </a:prstGeom>
        </p:spPr>
      </p:pic>
      <p:sp>
        <p:nvSpPr>
          <p:cNvPr id="9" name="CasellaDiTesto 8">
            <a:extLst>
              <a:ext uri="{FF2B5EF4-FFF2-40B4-BE49-F238E27FC236}">
                <a16:creationId xmlns:a16="http://schemas.microsoft.com/office/drawing/2014/main" id="{34577475-7052-3409-938C-64868C1F18CB}"/>
              </a:ext>
            </a:extLst>
          </p:cNvPr>
          <p:cNvSpPr txBox="1"/>
          <p:nvPr/>
        </p:nvSpPr>
        <p:spPr>
          <a:xfrm>
            <a:off x="6211330" y="3234385"/>
            <a:ext cx="6096000" cy="923330"/>
          </a:xfrm>
          <a:prstGeom prst="rect">
            <a:avLst/>
          </a:prstGeom>
          <a:noFill/>
        </p:spPr>
        <p:txBody>
          <a:bodyPr wrap="square">
            <a:spAutoFit/>
          </a:bodyPr>
          <a:lstStyle/>
          <a:p>
            <a:pPr algn="l"/>
            <a:r>
              <a:rPr lang="it-IT" sz="1800" b="0" i="0" u="none" strike="noStrike" baseline="0" dirty="0" err="1">
                <a:latin typeface="STIX-Regular"/>
              </a:rPr>
              <a:t>Preoperative</a:t>
            </a:r>
            <a:r>
              <a:rPr lang="it-IT" sz="1800" b="0" i="0" u="none" strike="noStrike" baseline="0" dirty="0">
                <a:latin typeface="STIX-Regular"/>
              </a:rPr>
              <a:t> model: </a:t>
            </a:r>
            <a:r>
              <a:rPr lang="en-US" sz="1800" b="0" i="0" u="none" strike="noStrike" baseline="0" dirty="0">
                <a:latin typeface="STIX-Regular"/>
              </a:rPr>
              <a:t>accuracy of 75%, AUC of 64.7%. </a:t>
            </a:r>
          </a:p>
          <a:p>
            <a:pPr algn="l"/>
            <a:endParaRPr lang="en-US" dirty="0">
              <a:latin typeface="STIX-Regular"/>
            </a:endParaRPr>
          </a:p>
          <a:p>
            <a:pPr algn="l"/>
            <a:r>
              <a:rPr lang="en-US" sz="1800" b="0" i="0" u="none" strike="noStrike" baseline="0" dirty="0">
                <a:latin typeface="STIX-Regular"/>
              </a:rPr>
              <a:t>Postoperative model: accuracy of 77.4% and an AUC of 71.5%</a:t>
            </a:r>
          </a:p>
        </p:txBody>
      </p:sp>
      <p:pic>
        <p:nvPicPr>
          <p:cNvPr id="13" name="Immagine 12">
            <a:extLst>
              <a:ext uri="{FF2B5EF4-FFF2-40B4-BE49-F238E27FC236}">
                <a16:creationId xmlns:a16="http://schemas.microsoft.com/office/drawing/2014/main" id="{2D2DDA68-9EC2-920B-4765-68C97991F370}"/>
              </a:ext>
            </a:extLst>
          </p:cNvPr>
          <p:cNvPicPr>
            <a:picLocks noChangeAspect="1"/>
          </p:cNvPicPr>
          <p:nvPr/>
        </p:nvPicPr>
        <p:blipFill>
          <a:blip r:embed="rId4"/>
          <a:stretch>
            <a:fillRect/>
          </a:stretch>
        </p:blipFill>
        <p:spPr>
          <a:xfrm>
            <a:off x="460011" y="5109902"/>
            <a:ext cx="11168865" cy="1101428"/>
          </a:xfrm>
          <a:prstGeom prst="rect">
            <a:avLst/>
          </a:prstGeom>
        </p:spPr>
      </p:pic>
    </p:spTree>
    <p:extLst>
      <p:ext uri="{BB962C8B-B14F-4D97-AF65-F5344CB8AC3E}">
        <p14:creationId xmlns:p14="http://schemas.microsoft.com/office/powerpoint/2010/main" val="891498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9"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magine 2">
            <a:extLst>
              <a:ext uri="{FF2B5EF4-FFF2-40B4-BE49-F238E27FC236}">
                <a16:creationId xmlns:a16="http://schemas.microsoft.com/office/drawing/2014/main" id="{5AC32C6C-60B3-614A-CDFB-83F9CED4383B}"/>
              </a:ext>
            </a:extLst>
          </p:cNvPr>
          <p:cNvPicPr>
            <a:picLocks noChangeAspect="1"/>
          </p:cNvPicPr>
          <p:nvPr/>
        </p:nvPicPr>
        <p:blipFill>
          <a:blip r:embed="rId3"/>
          <a:stretch>
            <a:fillRect/>
          </a:stretch>
        </p:blipFill>
        <p:spPr>
          <a:xfrm>
            <a:off x="-1" y="0"/>
            <a:ext cx="4909751" cy="2039684"/>
          </a:xfrm>
          <a:prstGeom prst="rect">
            <a:avLst/>
          </a:prstGeom>
        </p:spPr>
      </p:pic>
      <p:pic>
        <p:nvPicPr>
          <p:cNvPr id="5" name="Immagine 4">
            <a:extLst>
              <a:ext uri="{FF2B5EF4-FFF2-40B4-BE49-F238E27FC236}">
                <a16:creationId xmlns:a16="http://schemas.microsoft.com/office/drawing/2014/main" id="{A109BAFB-59A5-4852-48DF-DB580AABCBCA}"/>
              </a:ext>
            </a:extLst>
          </p:cNvPr>
          <p:cNvPicPr>
            <a:picLocks noChangeAspect="1"/>
          </p:cNvPicPr>
          <p:nvPr/>
        </p:nvPicPr>
        <p:blipFill>
          <a:blip r:embed="rId4"/>
          <a:stretch>
            <a:fillRect/>
          </a:stretch>
        </p:blipFill>
        <p:spPr>
          <a:xfrm>
            <a:off x="3425903" y="2039684"/>
            <a:ext cx="3856349" cy="4247195"/>
          </a:xfrm>
          <a:prstGeom prst="rect">
            <a:avLst/>
          </a:prstGeom>
        </p:spPr>
      </p:pic>
      <p:grpSp>
        <p:nvGrpSpPr>
          <p:cNvPr id="11" name="Gruppo 10">
            <a:extLst>
              <a:ext uri="{FF2B5EF4-FFF2-40B4-BE49-F238E27FC236}">
                <a16:creationId xmlns:a16="http://schemas.microsoft.com/office/drawing/2014/main" id="{B4549E86-D757-7EA4-D14F-B6F778C62FCE}"/>
              </a:ext>
            </a:extLst>
          </p:cNvPr>
          <p:cNvGrpSpPr/>
          <p:nvPr/>
        </p:nvGrpSpPr>
        <p:grpSpPr>
          <a:xfrm>
            <a:off x="7553713" y="2338754"/>
            <a:ext cx="4638287" cy="3000562"/>
            <a:chOff x="7553713" y="2718486"/>
            <a:chExt cx="4638287" cy="3000562"/>
          </a:xfrm>
        </p:grpSpPr>
        <p:pic>
          <p:nvPicPr>
            <p:cNvPr id="7" name="Immagine 6">
              <a:extLst>
                <a:ext uri="{FF2B5EF4-FFF2-40B4-BE49-F238E27FC236}">
                  <a16:creationId xmlns:a16="http://schemas.microsoft.com/office/drawing/2014/main" id="{518B35E3-5F0B-F391-158F-CADC732658EE}"/>
                </a:ext>
              </a:extLst>
            </p:cNvPr>
            <p:cNvPicPr>
              <a:picLocks noChangeAspect="1"/>
            </p:cNvPicPr>
            <p:nvPr/>
          </p:nvPicPr>
          <p:blipFill>
            <a:blip r:embed="rId5"/>
            <a:stretch>
              <a:fillRect/>
            </a:stretch>
          </p:blipFill>
          <p:spPr>
            <a:xfrm>
              <a:off x="7561951" y="2718486"/>
              <a:ext cx="4407628" cy="1818531"/>
            </a:xfrm>
            <a:prstGeom prst="rect">
              <a:avLst/>
            </a:prstGeom>
          </p:spPr>
        </p:pic>
        <p:pic>
          <p:nvPicPr>
            <p:cNvPr id="9" name="Immagine 8">
              <a:extLst>
                <a:ext uri="{FF2B5EF4-FFF2-40B4-BE49-F238E27FC236}">
                  <a16:creationId xmlns:a16="http://schemas.microsoft.com/office/drawing/2014/main" id="{9D052D90-0EE3-4D0D-FE25-2C56FB222FA0}"/>
                </a:ext>
              </a:extLst>
            </p:cNvPr>
            <p:cNvPicPr>
              <a:picLocks noChangeAspect="1"/>
            </p:cNvPicPr>
            <p:nvPr/>
          </p:nvPicPr>
          <p:blipFill rotWithShape="1">
            <a:blip r:embed="rId6"/>
            <a:srcRect t="48533"/>
            <a:stretch/>
          </p:blipFill>
          <p:spPr>
            <a:xfrm>
              <a:off x="7553713" y="4694776"/>
              <a:ext cx="4638287" cy="1024272"/>
            </a:xfrm>
            <a:prstGeom prst="rect">
              <a:avLst/>
            </a:prstGeom>
          </p:spPr>
        </p:pic>
        <p:sp>
          <p:nvSpPr>
            <p:cNvPr id="10" name="CasellaDiTesto 9">
              <a:extLst>
                <a:ext uri="{FF2B5EF4-FFF2-40B4-BE49-F238E27FC236}">
                  <a16:creationId xmlns:a16="http://schemas.microsoft.com/office/drawing/2014/main" id="{A3C59150-FC38-7FEB-9EE4-DF21A37C2E45}"/>
                </a:ext>
              </a:extLst>
            </p:cNvPr>
            <p:cNvSpPr txBox="1"/>
            <p:nvPr/>
          </p:nvSpPr>
          <p:spPr>
            <a:xfrm>
              <a:off x="7553713" y="4694776"/>
              <a:ext cx="906546" cy="261610"/>
            </a:xfrm>
            <a:prstGeom prst="rect">
              <a:avLst/>
            </a:prstGeom>
            <a:solidFill>
              <a:schemeClr val="bg1"/>
            </a:solidFill>
          </p:spPr>
          <p:txBody>
            <a:bodyPr wrap="square" rtlCol="0">
              <a:spAutoFit/>
            </a:bodyPr>
            <a:lstStyle/>
            <a:p>
              <a:endParaRPr lang="it-IT" sz="1050"/>
            </a:p>
          </p:txBody>
        </p:sp>
      </p:grpSp>
      <p:sp>
        <p:nvSpPr>
          <p:cNvPr id="13" name="CasellaDiTesto 12">
            <a:extLst>
              <a:ext uri="{FF2B5EF4-FFF2-40B4-BE49-F238E27FC236}">
                <a16:creationId xmlns:a16="http://schemas.microsoft.com/office/drawing/2014/main" id="{59D110A2-A06A-817B-E78F-63F8416A2669}"/>
              </a:ext>
            </a:extLst>
          </p:cNvPr>
          <p:cNvSpPr txBox="1"/>
          <p:nvPr/>
        </p:nvSpPr>
        <p:spPr>
          <a:xfrm>
            <a:off x="217784" y="2625101"/>
            <a:ext cx="2990335" cy="2308324"/>
          </a:xfrm>
          <a:prstGeom prst="rect">
            <a:avLst/>
          </a:prstGeom>
          <a:noFill/>
        </p:spPr>
        <p:txBody>
          <a:bodyPr wrap="square">
            <a:spAutoFit/>
          </a:bodyPr>
          <a:lstStyle/>
          <a:p>
            <a:pPr algn="l"/>
            <a:r>
              <a:rPr lang="en-US" sz="1800" b="0" i="0" u="none" strike="noStrike" baseline="0" dirty="0">
                <a:latin typeface="STIX-Regular"/>
              </a:rPr>
              <a:t>Aim: to investigate the </a:t>
            </a:r>
            <a:r>
              <a:rPr lang="en-US" sz="1800" b="1" i="0" u="none" strike="noStrike" baseline="0" dirty="0">
                <a:latin typeface="STIX-Regular"/>
              </a:rPr>
              <a:t>use of ChatGPT-4 </a:t>
            </a:r>
            <a:r>
              <a:rPr lang="en-US" sz="1800" b="0" i="0" u="none" strike="noStrike" baseline="0" dirty="0">
                <a:latin typeface="STIX-Regular"/>
              </a:rPr>
              <a:t>in </a:t>
            </a:r>
            <a:r>
              <a:rPr lang="en-US" sz="1800" b="1" i="0" u="none" strike="noStrike" baseline="0" dirty="0">
                <a:latin typeface="STIX-Regular"/>
              </a:rPr>
              <a:t>identifying suitable candidates </a:t>
            </a:r>
            <a:r>
              <a:rPr lang="en-US" sz="1800" b="0" i="0" u="none" strike="noStrike" baseline="0" dirty="0">
                <a:latin typeface="STIX-Regular"/>
              </a:rPr>
              <a:t>for bariatric surgery</a:t>
            </a:r>
          </a:p>
          <a:p>
            <a:pPr algn="l"/>
            <a:r>
              <a:rPr lang="en-US" sz="1800" b="0" i="0" u="none" strike="noStrike" baseline="0" dirty="0">
                <a:latin typeface="STIX-Regular"/>
              </a:rPr>
              <a:t>and </a:t>
            </a:r>
            <a:r>
              <a:rPr lang="en-US" sz="1800" b="1" i="0" u="none" strike="noStrike" baseline="0" dirty="0">
                <a:latin typeface="STIX-Regular"/>
              </a:rPr>
              <a:t>providing surgical recommendations </a:t>
            </a:r>
            <a:r>
              <a:rPr lang="en-US" sz="1800" b="0" i="0" u="none" strike="noStrike" baseline="0" dirty="0">
                <a:latin typeface="STIX-Regular"/>
              </a:rPr>
              <a:t>to improve decision-making in obesity treatment </a:t>
            </a:r>
            <a:endParaRPr lang="it-IT" dirty="0"/>
          </a:p>
        </p:txBody>
      </p:sp>
    </p:spTree>
    <p:extLst>
      <p:ext uri="{BB962C8B-B14F-4D97-AF65-F5344CB8AC3E}">
        <p14:creationId xmlns:p14="http://schemas.microsoft.com/office/powerpoint/2010/main" val="15198996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olo 1">
            <a:extLst>
              <a:ext uri="{FF2B5EF4-FFF2-40B4-BE49-F238E27FC236}">
                <a16:creationId xmlns:a16="http://schemas.microsoft.com/office/drawing/2014/main" id="{0CBEECC9-6D3C-87EB-367A-464C6DFD2CCC}"/>
              </a:ext>
            </a:extLst>
          </p:cNvPr>
          <p:cNvSpPr txBox="1">
            <a:spLocks/>
          </p:cNvSpPr>
          <p:nvPr/>
        </p:nvSpPr>
        <p:spPr>
          <a:xfrm>
            <a:off x="71223" y="47933"/>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a:latin typeface="+mn-lt"/>
              </a:rPr>
              <a:t>AI, </a:t>
            </a:r>
            <a:r>
              <a:rPr lang="it-IT" sz="3200" b="1" dirty="0" err="1">
                <a:latin typeface="+mn-lt"/>
              </a:rPr>
              <a:t>Obesity</a:t>
            </a:r>
            <a:r>
              <a:rPr lang="it-IT" sz="3200" b="1" dirty="0">
                <a:latin typeface="+mn-lt"/>
              </a:rPr>
              <a:t>, and GERD</a:t>
            </a:r>
          </a:p>
        </p:txBody>
      </p:sp>
      <p:pic>
        <p:nvPicPr>
          <p:cNvPr id="5" name="Immagine 4">
            <a:extLst>
              <a:ext uri="{FF2B5EF4-FFF2-40B4-BE49-F238E27FC236}">
                <a16:creationId xmlns:a16="http://schemas.microsoft.com/office/drawing/2014/main" id="{D8960268-860D-EDFB-6B12-3DD2FA11ECB7}"/>
              </a:ext>
            </a:extLst>
          </p:cNvPr>
          <p:cNvPicPr>
            <a:picLocks noChangeAspect="1"/>
          </p:cNvPicPr>
          <p:nvPr/>
        </p:nvPicPr>
        <p:blipFill>
          <a:blip r:embed="rId2"/>
          <a:stretch>
            <a:fillRect/>
          </a:stretch>
        </p:blipFill>
        <p:spPr>
          <a:xfrm>
            <a:off x="412296" y="691247"/>
            <a:ext cx="6219163" cy="1874896"/>
          </a:xfrm>
          <a:prstGeom prst="rect">
            <a:avLst/>
          </a:prstGeom>
        </p:spPr>
      </p:pic>
      <p:pic>
        <p:nvPicPr>
          <p:cNvPr id="7" name="Immagine 6">
            <a:extLst>
              <a:ext uri="{FF2B5EF4-FFF2-40B4-BE49-F238E27FC236}">
                <a16:creationId xmlns:a16="http://schemas.microsoft.com/office/drawing/2014/main" id="{85CC3462-C74F-B0E3-3C7F-F0BBC335023F}"/>
              </a:ext>
            </a:extLst>
          </p:cNvPr>
          <p:cNvPicPr>
            <a:picLocks noChangeAspect="1"/>
          </p:cNvPicPr>
          <p:nvPr/>
        </p:nvPicPr>
        <p:blipFill>
          <a:blip r:embed="rId3"/>
          <a:stretch>
            <a:fillRect/>
          </a:stretch>
        </p:blipFill>
        <p:spPr>
          <a:xfrm>
            <a:off x="412295" y="3028225"/>
            <a:ext cx="7677261" cy="1494214"/>
          </a:xfrm>
          <a:prstGeom prst="rect">
            <a:avLst/>
          </a:prstGeom>
        </p:spPr>
      </p:pic>
      <p:pic>
        <p:nvPicPr>
          <p:cNvPr id="9" name="Immagine 8">
            <a:extLst>
              <a:ext uri="{FF2B5EF4-FFF2-40B4-BE49-F238E27FC236}">
                <a16:creationId xmlns:a16="http://schemas.microsoft.com/office/drawing/2014/main" id="{F160B90C-EC81-EA43-BD37-B672F45A96DE}"/>
              </a:ext>
            </a:extLst>
          </p:cNvPr>
          <p:cNvPicPr>
            <a:picLocks noChangeAspect="1"/>
          </p:cNvPicPr>
          <p:nvPr/>
        </p:nvPicPr>
        <p:blipFill>
          <a:blip r:embed="rId4"/>
          <a:stretch>
            <a:fillRect/>
          </a:stretch>
        </p:blipFill>
        <p:spPr>
          <a:xfrm>
            <a:off x="6631459" y="229165"/>
            <a:ext cx="3400450" cy="476253"/>
          </a:xfrm>
          <a:prstGeom prst="rect">
            <a:avLst/>
          </a:prstGeom>
        </p:spPr>
      </p:pic>
      <p:sp>
        <p:nvSpPr>
          <p:cNvPr id="11" name="CasellaDiTesto 10">
            <a:extLst>
              <a:ext uri="{FF2B5EF4-FFF2-40B4-BE49-F238E27FC236}">
                <a16:creationId xmlns:a16="http://schemas.microsoft.com/office/drawing/2014/main" id="{44B5B028-A516-DD76-18A4-EF04353B6D3F}"/>
              </a:ext>
            </a:extLst>
          </p:cNvPr>
          <p:cNvSpPr txBox="1"/>
          <p:nvPr/>
        </p:nvSpPr>
        <p:spPr>
          <a:xfrm>
            <a:off x="453282" y="5213481"/>
            <a:ext cx="11195021" cy="1200329"/>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lgn="just"/>
            <a:r>
              <a:rPr lang="en-US" sz="2400" b="0" i="0" u="none" strike="noStrike" baseline="0" dirty="0">
                <a:latin typeface="STIX-Regular"/>
              </a:rPr>
              <a:t>The prediction of the onset of de novo GERD after SG has become an utmost need to help guide decision-making and selection of the optimal bariatric procedure for every </a:t>
            </a:r>
            <a:r>
              <a:rPr lang="it-IT" sz="2400" b="0" i="0" u="none" strike="noStrike" baseline="0" dirty="0" err="1">
                <a:latin typeface="STIX-Regular"/>
              </a:rPr>
              <a:t>patient</a:t>
            </a:r>
            <a:endParaRPr lang="it-IT" sz="2400" dirty="0"/>
          </a:p>
        </p:txBody>
      </p:sp>
    </p:spTree>
    <p:extLst>
      <p:ext uri="{BB962C8B-B14F-4D97-AF65-F5344CB8AC3E}">
        <p14:creationId xmlns:p14="http://schemas.microsoft.com/office/powerpoint/2010/main" val="27537846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olo 1">
            <a:extLst>
              <a:ext uri="{FF2B5EF4-FFF2-40B4-BE49-F238E27FC236}">
                <a16:creationId xmlns:a16="http://schemas.microsoft.com/office/drawing/2014/main" id="{0CBEECC9-6D3C-87EB-367A-464C6DFD2CCC}"/>
              </a:ext>
            </a:extLst>
          </p:cNvPr>
          <p:cNvSpPr txBox="1">
            <a:spLocks/>
          </p:cNvSpPr>
          <p:nvPr/>
        </p:nvSpPr>
        <p:spPr>
          <a:xfrm>
            <a:off x="13618" y="0"/>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a:latin typeface="+mn-lt"/>
              </a:rPr>
              <a:t>AI, </a:t>
            </a:r>
            <a:r>
              <a:rPr lang="it-IT" sz="3200" b="1" dirty="0" err="1">
                <a:latin typeface="+mn-lt"/>
              </a:rPr>
              <a:t>Obesity</a:t>
            </a:r>
            <a:r>
              <a:rPr lang="it-IT" sz="3200" b="1" dirty="0">
                <a:latin typeface="+mn-lt"/>
              </a:rPr>
              <a:t>, and GERD</a:t>
            </a:r>
          </a:p>
        </p:txBody>
      </p:sp>
      <p:pic>
        <p:nvPicPr>
          <p:cNvPr id="4" name="Immagine 3">
            <a:extLst>
              <a:ext uri="{FF2B5EF4-FFF2-40B4-BE49-F238E27FC236}">
                <a16:creationId xmlns:a16="http://schemas.microsoft.com/office/drawing/2014/main" id="{CFFF3024-DB39-1D72-F6AE-2450B0EE3F55}"/>
              </a:ext>
            </a:extLst>
          </p:cNvPr>
          <p:cNvPicPr>
            <a:picLocks noChangeAspect="1"/>
          </p:cNvPicPr>
          <p:nvPr/>
        </p:nvPicPr>
        <p:blipFill>
          <a:blip r:embed="rId3"/>
          <a:stretch>
            <a:fillRect/>
          </a:stretch>
        </p:blipFill>
        <p:spPr>
          <a:xfrm>
            <a:off x="293704" y="647680"/>
            <a:ext cx="4714902" cy="1725252"/>
          </a:xfrm>
          <a:prstGeom prst="rect">
            <a:avLst/>
          </a:prstGeom>
        </p:spPr>
      </p:pic>
      <p:sp>
        <p:nvSpPr>
          <p:cNvPr id="6" name="CasellaDiTesto 5">
            <a:extLst>
              <a:ext uri="{FF2B5EF4-FFF2-40B4-BE49-F238E27FC236}">
                <a16:creationId xmlns:a16="http://schemas.microsoft.com/office/drawing/2014/main" id="{91134CAA-0039-A8F8-240E-759136918E20}"/>
              </a:ext>
            </a:extLst>
          </p:cNvPr>
          <p:cNvSpPr txBox="1"/>
          <p:nvPr/>
        </p:nvSpPr>
        <p:spPr>
          <a:xfrm>
            <a:off x="293704" y="2738734"/>
            <a:ext cx="4195919" cy="1200329"/>
          </a:xfrm>
          <a:prstGeom prst="rect">
            <a:avLst/>
          </a:prstGeom>
          <a:noFill/>
        </p:spPr>
        <p:txBody>
          <a:bodyPr wrap="square">
            <a:spAutoFit/>
          </a:bodyPr>
          <a:lstStyle/>
          <a:p>
            <a:pPr algn="just"/>
            <a:r>
              <a:rPr lang="en-US" sz="1800" b="0" i="0" u="none" strike="noStrike" baseline="0" dirty="0">
                <a:latin typeface="STIX-Regular"/>
              </a:rPr>
              <a:t>Aim: to develop an AI/ML-based model using SPSS software to predict the onset of GERD after SG to help clinicians and surgeons </a:t>
            </a:r>
            <a:r>
              <a:rPr lang="it-IT" sz="1800" b="0" i="0" u="none" strike="noStrike" baseline="0" dirty="0">
                <a:latin typeface="STIX-Regular"/>
              </a:rPr>
              <a:t>in decision-making.</a:t>
            </a:r>
            <a:endParaRPr lang="it-IT" dirty="0"/>
          </a:p>
        </p:txBody>
      </p:sp>
      <p:pic>
        <p:nvPicPr>
          <p:cNvPr id="8" name="Immagine 7">
            <a:extLst>
              <a:ext uri="{FF2B5EF4-FFF2-40B4-BE49-F238E27FC236}">
                <a16:creationId xmlns:a16="http://schemas.microsoft.com/office/drawing/2014/main" id="{D6B2D9B4-11C9-54B3-8230-A4A0AB89C555}"/>
              </a:ext>
            </a:extLst>
          </p:cNvPr>
          <p:cNvPicPr>
            <a:picLocks noChangeAspect="1"/>
          </p:cNvPicPr>
          <p:nvPr/>
        </p:nvPicPr>
        <p:blipFill>
          <a:blip r:embed="rId4"/>
          <a:stretch>
            <a:fillRect/>
          </a:stretch>
        </p:blipFill>
        <p:spPr>
          <a:xfrm>
            <a:off x="4868562" y="924789"/>
            <a:ext cx="7543855" cy="4095780"/>
          </a:xfrm>
          <a:prstGeom prst="rect">
            <a:avLst/>
          </a:prstGeom>
        </p:spPr>
      </p:pic>
      <p:sp>
        <p:nvSpPr>
          <p:cNvPr id="10" name="CasellaDiTesto 9">
            <a:extLst>
              <a:ext uri="{FF2B5EF4-FFF2-40B4-BE49-F238E27FC236}">
                <a16:creationId xmlns:a16="http://schemas.microsoft.com/office/drawing/2014/main" id="{5B643D6C-D1E4-CF02-4364-78892279D92A}"/>
              </a:ext>
            </a:extLst>
          </p:cNvPr>
          <p:cNvSpPr txBox="1"/>
          <p:nvPr/>
        </p:nvSpPr>
        <p:spPr>
          <a:xfrm>
            <a:off x="293704" y="5120407"/>
            <a:ext cx="11206318" cy="1477328"/>
          </a:xfrm>
          <a:prstGeom prst="rect">
            <a:avLst/>
          </a:prstGeom>
          <a:noFill/>
        </p:spPr>
        <p:txBody>
          <a:bodyPr wrap="square">
            <a:spAutoFit/>
          </a:bodyPr>
          <a:lstStyle/>
          <a:p>
            <a:pPr algn="just"/>
            <a:r>
              <a:rPr lang="en-US" sz="1800" b="0" i="0" u="none" strike="noStrike" baseline="0" dirty="0">
                <a:latin typeface="STIX-Regular"/>
              </a:rPr>
              <a:t>The model achieved an AUC of 0.93 (95% CI 0.88–0.99), sensitivity of 79.2% (95% CI 57.9–92.9%), and specificity of 86.1% (95% CI 70.5–95.3%). </a:t>
            </a:r>
          </a:p>
          <a:p>
            <a:pPr algn="just"/>
            <a:endParaRPr lang="en-US" sz="1800" b="0" i="0" u="none" strike="noStrike" baseline="0" dirty="0">
              <a:latin typeface="STIX-Regular"/>
            </a:endParaRPr>
          </a:p>
          <a:p>
            <a:pPr algn="just"/>
            <a:r>
              <a:rPr lang="en-US" sz="1800" b="0" i="0" u="none" strike="noStrike" baseline="0" dirty="0">
                <a:latin typeface="STIX-Regular"/>
              </a:rPr>
              <a:t>The top five ranked predictors were age, weight, preoperative GERD, size of orogastric tube, and distance of first stapler firing from the pylorus.</a:t>
            </a:r>
            <a:endParaRPr lang="it-IT" dirty="0"/>
          </a:p>
        </p:txBody>
      </p:sp>
    </p:spTree>
    <p:extLst>
      <p:ext uri="{BB962C8B-B14F-4D97-AF65-F5344CB8AC3E}">
        <p14:creationId xmlns:p14="http://schemas.microsoft.com/office/powerpoint/2010/main" val="1092818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0"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FDF5C43-704E-0DDD-6303-545BADD52B6A}"/>
              </a:ext>
            </a:extLst>
          </p:cNvPr>
          <p:cNvSpPr txBox="1">
            <a:spLocks/>
          </p:cNvSpPr>
          <p:nvPr/>
        </p:nvSpPr>
        <p:spPr>
          <a:xfrm>
            <a:off x="131805" y="20619"/>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err="1">
                <a:latin typeface="+mn-lt"/>
              </a:rPr>
              <a:t>Conclusions</a:t>
            </a:r>
            <a:r>
              <a:rPr lang="it-IT" sz="3200" b="1" dirty="0">
                <a:latin typeface="+mn-lt"/>
              </a:rPr>
              <a:t> </a:t>
            </a:r>
          </a:p>
        </p:txBody>
      </p:sp>
      <p:sp>
        <p:nvSpPr>
          <p:cNvPr id="4" name="CasellaDiTesto 3">
            <a:extLst>
              <a:ext uri="{FF2B5EF4-FFF2-40B4-BE49-F238E27FC236}">
                <a16:creationId xmlns:a16="http://schemas.microsoft.com/office/drawing/2014/main" id="{8342CED9-7397-6122-3387-D91823F9F4E6}"/>
              </a:ext>
            </a:extLst>
          </p:cNvPr>
          <p:cNvSpPr txBox="1"/>
          <p:nvPr/>
        </p:nvSpPr>
        <p:spPr>
          <a:xfrm>
            <a:off x="325393" y="4095404"/>
            <a:ext cx="11376458" cy="1891287"/>
          </a:xfrm>
          <a:prstGeom prst="rect">
            <a:avLst/>
          </a:prstGeom>
          <a:noFill/>
        </p:spPr>
        <p:txBody>
          <a:bodyPr wrap="square">
            <a:spAutoFit/>
          </a:bodyPr>
          <a:lstStyle/>
          <a:p>
            <a:pPr>
              <a:lnSpc>
                <a:spcPct val="150000"/>
              </a:lnSpc>
            </a:pPr>
            <a:r>
              <a:rPr lang="en-US" sz="2000" b="1" dirty="0">
                <a:effectLst>
                  <a:outerShdw blurRad="38100" dist="38100" dir="2700000" algn="tl">
                    <a:srgbClr val="000000">
                      <a:alpha val="43137"/>
                    </a:srgbClr>
                  </a:outerShdw>
                </a:effectLst>
              </a:rPr>
              <a:t>LIMITATIONS</a:t>
            </a:r>
            <a:endParaRPr lang="en-US" sz="2000" b="1" dirty="0"/>
          </a:p>
          <a:p>
            <a:pPr marL="285750" indent="-285750">
              <a:lnSpc>
                <a:spcPct val="150000"/>
              </a:lnSpc>
              <a:buFont typeface="Wingdings" panose="05000000000000000000" pitchFamily="2" charset="2"/>
              <a:buChar char="Ø"/>
            </a:pPr>
            <a:r>
              <a:rPr lang="en-US" sz="2000" dirty="0"/>
              <a:t>Most current models lack </a:t>
            </a:r>
            <a:r>
              <a:rPr lang="en-US" sz="2000" b="1" dirty="0"/>
              <a:t>external validation</a:t>
            </a:r>
            <a:r>
              <a:rPr lang="en-US" sz="2000" dirty="0"/>
              <a:t>, reducing their generalizability across populations.</a:t>
            </a:r>
          </a:p>
          <a:p>
            <a:pPr marL="285750" indent="-285750">
              <a:lnSpc>
                <a:spcPct val="150000"/>
              </a:lnSpc>
              <a:buFont typeface="Wingdings" panose="05000000000000000000" pitchFamily="2" charset="2"/>
              <a:buChar char="Ø"/>
            </a:pPr>
            <a:r>
              <a:rPr lang="en-US" sz="2000" dirty="0"/>
              <a:t>Risk of </a:t>
            </a:r>
            <a:r>
              <a:rPr lang="en-US" sz="2000" b="1" dirty="0"/>
              <a:t>bias and overfitting</a:t>
            </a:r>
            <a:r>
              <a:rPr lang="en-US" sz="2000" dirty="0"/>
              <a:t> due to small or unbalanced datasets.</a:t>
            </a:r>
          </a:p>
          <a:p>
            <a:pPr marL="285750" indent="-285750">
              <a:lnSpc>
                <a:spcPct val="150000"/>
              </a:lnSpc>
              <a:buFont typeface="Wingdings" panose="05000000000000000000" pitchFamily="2" charset="2"/>
              <a:buChar char="Ø"/>
            </a:pPr>
            <a:r>
              <a:rPr lang="en-US" sz="2000" dirty="0"/>
              <a:t>Limited </a:t>
            </a:r>
            <a:r>
              <a:rPr lang="en-US" sz="2000" b="1" dirty="0"/>
              <a:t>integration into clinical workflows</a:t>
            </a:r>
            <a:r>
              <a:rPr lang="en-US" sz="2000" dirty="0"/>
              <a:t>; many tools remain experimental or research-based.</a:t>
            </a:r>
          </a:p>
        </p:txBody>
      </p:sp>
      <p:sp>
        <p:nvSpPr>
          <p:cNvPr id="6" name="CasellaDiTesto 5">
            <a:extLst>
              <a:ext uri="{FF2B5EF4-FFF2-40B4-BE49-F238E27FC236}">
                <a16:creationId xmlns:a16="http://schemas.microsoft.com/office/drawing/2014/main" id="{CACC3564-A88F-3ABF-EECC-09185388DBB6}"/>
              </a:ext>
            </a:extLst>
          </p:cNvPr>
          <p:cNvSpPr txBox="1"/>
          <p:nvPr/>
        </p:nvSpPr>
        <p:spPr>
          <a:xfrm>
            <a:off x="325393" y="731272"/>
            <a:ext cx="11541214" cy="2814617"/>
          </a:xfrm>
          <a:prstGeom prst="rect">
            <a:avLst/>
          </a:prstGeom>
          <a:noFill/>
        </p:spPr>
        <p:txBody>
          <a:bodyPr wrap="square">
            <a:spAutoFit/>
          </a:bodyPr>
          <a:lstStyle/>
          <a:p>
            <a:pPr>
              <a:lnSpc>
                <a:spcPct val="150000"/>
              </a:lnSpc>
            </a:pPr>
            <a:r>
              <a:rPr lang="en-US" sz="2000" b="1" dirty="0">
                <a:effectLst>
                  <a:outerShdw blurRad="38100" dist="38100" dir="2700000" algn="tl">
                    <a:srgbClr val="000000">
                      <a:alpha val="43137"/>
                    </a:srgbClr>
                  </a:outerShdw>
                </a:effectLst>
              </a:rPr>
              <a:t>CURRENT STATUS</a:t>
            </a:r>
          </a:p>
          <a:p>
            <a:pPr marL="285750" indent="-285750">
              <a:lnSpc>
                <a:spcPct val="150000"/>
              </a:lnSpc>
              <a:buFont typeface="Wingdings" panose="05000000000000000000" pitchFamily="2" charset="2"/>
              <a:buChar char="Ø"/>
            </a:pPr>
            <a:r>
              <a:rPr lang="en-US" sz="2000" dirty="0"/>
              <a:t>AI is increasingly being applied in the assessment and management of obesity and GERD, with promising results in </a:t>
            </a:r>
            <a:r>
              <a:rPr lang="en-US" sz="2000" b="1" dirty="0"/>
              <a:t>risk prediction</a:t>
            </a:r>
            <a:r>
              <a:rPr lang="en-US" sz="2000" dirty="0"/>
              <a:t>, </a:t>
            </a:r>
            <a:r>
              <a:rPr lang="en-US" sz="2000" b="1" dirty="0"/>
              <a:t>diagnosis</a:t>
            </a:r>
            <a:r>
              <a:rPr lang="en-US" sz="2000" dirty="0"/>
              <a:t>, and </a:t>
            </a:r>
            <a:r>
              <a:rPr lang="en-US" sz="2000" b="1" dirty="0"/>
              <a:t>treatment optimization</a:t>
            </a:r>
            <a:r>
              <a:rPr lang="en-US" sz="2000" dirty="0"/>
              <a:t>.</a:t>
            </a:r>
          </a:p>
          <a:p>
            <a:pPr marL="285750" indent="-285750">
              <a:lnSpc>
                <a:spcPct val="150000"/>
              </a:lnSpc>
              <a:buFont typeface="Wingdings" panose="05000000000000000000" pitchFamily="2" charset="2"/>
              <a:buChar char="Ø"/>
            </a:pPr>
            <a:r>
              <a:rPr lang="en-US" sz="2000" dirty="0"/>
              <a:t>ML models have shown good accuracy in detecting GERD and obesity-related alterations</a:t>
            </a:r>
          </a:p>
          <a:p>
            <a:pPr marL="285750" indent="-285750">
              <a:lnSpc>
                <a:spcPct val="150000"/>
              </a:lnSpc>
              <a:buFont typeface="Wingdings" panose="05000000000000000000" pitchFamily="2" charset="2"/>
              <a:buChar char="Ø"/>
            </a:pPr>
            <a:r>
              <a:rPr lang="en-US" sz="2000" dirty="0"/>
              <a:t>AI enhances </a:t>
            </a:r>
            <a:r>
              <a:rPr lang="en-US" sz="2000" b="1" dirty="0"/>
              <a:t>decision support</a:t>
            </a:r>
            <a:r>
              <a:rPr lang="en-US" sz="2000" dirty="0"/>
              <a:t>, especially in complex scenarios like </a:t>
            </a:r>
            <a:r>
              <a:rPr lang="en-US" sz="2000" b="1" dirty="0"/>
              <a:t>bariatric surgery</a:t>
            </a:r>
            <a:r>
              <a:rPr lang="en-US" sz="2000" dirty="0"/>
              <a:t>, </a:t>
            </a:r>
            <a:r>
              <a:rPr lang="en-US" sz="2000" b="1" dirty="0"/>
              <a:t>diet personalization</a:t>
            </a:r>
            <a:r>
              <a:rPr lang="en-US" sz="2000" dirty="0"/>
              <a:t>, and </a:t>
            </a:r>
            <a:r>
              <a:rPr lang="en-US" sz="2000" b="1" dirty="0"/>
              <a:t>post-operative monitoring</a:t>
            </a:r>
            <a:r>
              <a:rPr lang="en-US" sz="2000" dirty="0"/>
              <a:t>.</a:t>
            </a:r>
          </a:p>
        </p:txBody>
      </p:sp>
    </p:spTree>
    <p:extLst>
      <p:ext uri="{BB962C8B-B14F-4D97-AF65-F5344CB8AC3E}">
        <p14:creationId xmlns:p14="http://schemas.microsoft.com/office/powerpoint/2010/main" val="17352795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FDF5C43-704E-0DDD-6303-545BADD52B6A}"/>
              </a:ext>
            </a:extLst>
          </p:cNvPr>
          <p:cNvSpPr txBox="1">
            <a:spLocks/>
          </p:cNvSpPr>
          <p:nvPr/>
        </p:nvSpPr>
        <p:spPr>
          <a:xfrm>
            <a:off x="131805" y="20619"/>
            <a:ext cx="10329472" cy="1088921"/>
          </a:xfrm>
          <a:prstGeom prst="rect">
            <a:avLst/>
          </a:prstGeom>
        </p:spPr>
        <p:txBody>
          <a:bodyP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200" b="1" dirty="0" err="1">
                <a:latin typeface="+mn-lt"/>
              </a:rPr>
              <a:t>Conclusions</a:t>
            </a:r>
            <a:r>
              <a:rPr lang="it-IT" sz="3200" b="1" dirty="0">
                <a:latin typeface="+mn-lt"/>
              </a:rPr>
              <a:t> </a:t>
            </a:r>
          </a:p>
        </p:txBody>
      </p:sp>
      <p:sp>
        <p:nvSpPr>
          <p:cNvPr id="8" name="CasellaDiTesto 7">
            <a:extLst>
              <a:ext uri="{FF2B5EF4-FFF2-40B4-BE49-F238E27FC236}">
                <a16:creationId xmlns:a16="http://schemas.microsoft.com/office/drawing/2014/main" id="{0E7BBB9C-24A9-06B8-A7BF-623E9C153491}"/>
              </a:ext>
            </a:extLst>
          </p:cNvPr>
          <p:cNvSpPr txBox="1"/>
          <p:nvPr/>
        </p:nvSpPr>
        <p:spPr>
          <a:xfrm>
            <a:off x="391296" y="859124"/>
            <a:ext cx="11038703" cy="3737946"/>
          </a:xfrm>
          <a:prstGeom prst="rect">
            <a:avLst/>
          </a:prstGeom>
          <a:noFill/>
        </p:spPr>
        <p:txBody>
          <a:bodyPr wrap="square">
            <a:spAutoFit/>
          </a:bodyPr>
          <a:lstStyle/>
          <a:p>
            <a:pPr>
              <a:lnSpc>
                <a:spcPct val="150000"/>
              </a:lnSpc>
            </a:pPr>
            <a:r>
              <a:rPr lang="en-US" sz="2000" b="1" dirty="0">
                <a:effectLst>
                  <a:outerShdw blurRad="38100" dist="38100" dir="2700000" algn="tl">
                    <a:srgbClr val="000000">
                      <a:alpha val="43137"/>
                    </a:srgbClr>
                  </a:outerShdw>
                </a:effectLst>
              </a:rPr>
              <a:t>FUTURE PROSPECTIVES</a:t>
            </a:r>
          </a:p>
          <a:p>
            <a:pPr>
              <a:lnSpc>
                <a:spcPct val="150000"/>
              </a:lnSpc>
            </a:pPr>
            <a:endParaRPr lang="en-US" sz="2000" b="1" dirty="0">
              <a:effectLst>
                <a:outerShdw blurRad="38100" dist="38100" dir="2700000" algn="tl">
                  <a:srgbClr val="000000">
                    <a:alpha val="43137"/>
                  </a:srgbClr>
                </a:outerShdw>
              </a:effectLst>
            </a:endParaRPr>
          </a:p>
          <a:p>
            <a:pPr marL="285750" indent="-285750" algn="just">
              <a:lnSpc>
                <a:spcPct val="150000"/>
              </a:lnSpc>
              <a:buFont typeface="Wingdings" panose="05000000000000000000" pitchFamily="2" charset="2"/>
              <a:buChar char="Ø"/>
            </a:pPr>
            <a:r>
              <a:rPr lang="en-US" sz="2000" dirty="0"/>
              <a:t>Need for </a:t>
            </a:r>
            <a:r>
              <a:rPr lang="en-US" sz="2000" b="1" dirty="0"/>
              <a:t>larger, multicentric datasets</a:t>
            </a:r>
            <a:r>
              <a:rPr lang="en-US" sz="2000" dirty="0"/>
              <a:t> to improve model robustness and validation.</a:t>
            </a:r>
          </a:p>
          <a:p>
            <a:pPr marL="285750" indent="-285750" algn="just">
              <a:lnSpc>
                <a:spcPct val="150000"/>
              </a:lnSpc>
              <a:buFont typeface="Wingdings" panose="05000000000000000000" pitchFamily="2" charset="2"/>
              <a:buChar char="Ø"/>
            </a:pPr>
            <a:r>
              <a:rPr lang="en-US" sz="2000" dirty="0"/>
              <a:t>Integration of </a:t>
            </a:r>
            <a:r>
              <a:rPr lang="en-US" sz="2000" b="1" dirty="0"/>
              <a:t>multimodal data</a:t>
            </a:r>
            <a:r>
              <a:rPr lang="en-US" sz="2000" dirty="0"/>
              <a:t> (voice, imaging, genomics, lifestyle) to enhance predictive power.</a:t>
            </a:r>
          </a:p>
          <a:p>
            <a:pPr marL="285750" indent="-285750" algn="just">
              <a:lnSpc>
                <a:spcPct val="150000"/>
              </a:lnSpc>
              <a:buFont typeface="Wingdings" panose="05000000000000000000" pitchFamily="2" charset="2"/>
              <a:buChar char="Ø"/>
            </a:pPr>
            <a:r>
              <a:rPr lang="en-US" sz="2000" dirty="0"/>
              <a:t>Development of </a:t>
            </a:r>
            <a:r>
              <a:rPr lang="en-US" sz="2000" b="1" dirty="0"/>
              <a:t>real-time, explainable AI tools</a:t>
            </a:r>
            <a:r>
              <a:rPr lang="en-US" sz="2000" dirty="0"/>
              <a:t> that can be trusted and used by clinicians and patients in daily practice.</a:t>
            </a:r>
          </a:p>
          <a:p>
            <a:pPr marL="285750" indent="-285750" algn="just">
              <a:lnSpc>
                <a:spcPct val="150000"/>
              </a:lnSpc>
              <a:buFont typeface="Wingdings" panose="05000000000000000000" pitchFamily="2" charset="2"/>
              <a:buChar char="Ø"/>
            </a:pPr>
            <a:r>
              <a:rPr lang="en-US" sz="2000" dirty="0"/>
              <a:t>AI has the potential to personalize prevention and treatment strategies, especially in </a:t>
            </a:r>
            <a:r>
              <a:rPr lang="en-US" sz="2000" b="1" dirty="0"/>
              <a:t>high-risk populations</a:t>
            </a:r>
            <a:r>
              <a:rPr lang="en-US" sz="2000" dirty="0"/>
              <a:t>, transforming how GERD and obesity are managed.</a:t>
            </a:r>
          </a:p>
        </p:txBody>
      </p:sp>
    </p:spTree>
    <p:extLst>
      <p:ext uri="{BB962C8B-B14F-4D97-AF65-F5344CB8AC3E}">
        <p14:creationId xmlns:p14="http://schemas.microsoft.com/office/powerpoint/2010/main" val="5079749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olo 2">
            <a:extLst>
              <a:ext uri="{FF2B5EF4-FFF2-40B4-BE49-F238E27FC236}">
                <a16:creationId xmlns:a16="http://schemas.microsoft.com/office/drawing/2014/main" id="{7F1CCB64-8231-435F-87C9-78C908E39380}"/>
              </a:ext>
            </a:extLst>
          </p:cNvPr>
          <p:cNvSpPr>
            <a:spLocks noGrp="1"/>
          </p:cNvSpPr>
          <p:nvPr>
            <p:ph type="ctrTitle"/>
          </p:nvPr>
        </p:nvSpPr>
        <p:spPr/>
        <p:txBody>
          <a:bodyPr/>
          <a:lstStyle/>
          <a:p>
            <a:r>
              <a:rPr lang="it-IT" dirty="0"/>
              <a:t>Grazie</a:t>
            </a:r>
          </a:p>
        </p:txBody>
      </p:sp>
    </p:spTree>
    <p:extLst>
      <p:ext uri="{BB962C8B-B14F-4D97-AF65-F5344CB8AC3E}">
        <p14:creationId xmlns:p14="http://schemas.microsoft.com/office/powerpoint/2010/main" val="1745545523"/>
      </p:ext>
    </p:extLst>
  </p:cSld>
  <p:clrMapOvr>
    <a:masterClrMapping/>
  </p:clrMapOvr>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1053</TotalTime>
  <Words>1756</Words>
  <Application>Microsoft Office PowerPoint</Application>
  <PresentationFormat>Widescreen</PresentationFormat>
  <Paragraphs>184</Paragraphs>
  <Slides>16</Slides>
  <Notes>10</Notes>
  <HiddenSlides>0</HiddenSlides>
  <MMClips>0</MMClips>
  <ScaleCrop>false</ScaleCrop>
  <HeadingPairs>
    <vt:vector size="6" baseType="variant">
      <vt:variant>
        <vt:lpstr>Caratteri utilizzati</vt:lpstr>
      </vt:variant>
      <vt:variant>
        <vt:i4>15</vt:i4>
      </vt:variant>
      <vt:variant>
        <vt:lpstr>Tema</vt:lpstr>
      </vt:variant>
      <vt:variant>
        <vt:i4>1</vt:i4>
      </vt:variant>
      <vt:variant>
        <vt:lpstr>Titoli diapositive</vt:lpstr>
      </vt:variant>
      <vt:variant>
        <vt:i4>16</vt:i4>
      </vt:variant>
    </vt:vector>
  </HeadingPairs>
  <TitlesOfParts>
    <vt:vector size="32" baseType="lpstr">
      <vt:lpstr>AdvOT1ef757c0</vt:lpstr>
      <vt:lpstr>AdvOTa018106b.B</vt:lpstr>
      <vt:lpstr>AdvTT6dfc8da3</vt:lpstr>
      <vt:lpstr>Arial</vt:lpstr>
      <vt:lpstr>Arial-BoldMT</vt:lpstr>
      <vt:lpstr>ArialMT</vt:lpstr>
      <vt:lpstr>Calibri</vt:lpstr>
      <vt:lpstr>Calibri Light</vt:lpstr>
      <vt:lpstr>FrutigerLTPro-LightCn</vt:lpstr>
      <vt:lpstr>MyriadPro-SemiboldSemiCn</vt:lpstr>
      <vt:lpstr>Segoe Sans</vt:lpstr>
      <vt:lpstr>STIX-Regular</vt:lpstr>
      <vt:lpstr>Times New Roman</vt:lpstr>
      <vt:lpstr>URWPalladioL-Roma</vt:lpstr>
      <vt:lpstr>Wingdings</vt:lpstr>
      <vt:lpstr>Tema di Office</vt:lpstr>
      <vt:lpstr>INTELLIGENZA ARTIFICIALE, REFLUSSO E OBESITÀ. ALGORITMI DIAGNOSTICI E DI TRATTAMENTO</vt:lpstr>
      <vt:lpstr>GASTRO-OESOPHAGEAL REFLUX DISEASE (GERD)</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Grazie</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Maria Valeria Matteo</dc:creator>
  <cp:lastModifiedBy>Maria Valeria Matteo</cp:lastModifiedBy>
  <cp:revision>31</cp:revision>
  <dcterms:created xsi:type="dcterms:W3CDTF">2025-05-06T13:03:55Z</dcterms:created>
  <dcterms:modified xsi:type="dcterms:W3CDTF">2025-05-12T08:12:14Z</dcterms:modified>
</cp:coreProperties>
</file>